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</p:sldMasterIdLst>
  <p:notesMasterIdLst>
    <p:notesMasterId r:id="rId16"/>
  </p:notesMasterIdLst>
  <p:handoutMasterIdLst>
    <p:handoutMasterId r:id="rId17"/>
  </p:handoutMasterIdLst>
  <p:sldIdLst>
    <p:sldId id="577" r:id="rId2"/>
    <p:sldId id="535" r:id="rId3"/>
    <p:sldId id="536" r:id="rId4"/>
    <p:sldId id="544" r:id="rId5"/>
    <p:sldId id="411" r:id="rId6"/>
    <p:sldId id="586" r:id="rId7"/>
    <p:sldId id="554" r:id="rId8"/>
    <p:sldId id="585" r:id="rId9"/>
    <p:sldId id="584" r:id="rId10"/>
    <p:sldId id="587" r:id="rId11"/>
    <p:sldId id="588" r:id="rId12"/>
    <p:sldId id="541" r:id="rId13"/>
    <p:sldId id="546" r:id="rId14"/>
    <p:sldId id="574" r:id="rId15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/>
    <p:restoredTop sz="92993"/>
  </p:normalViewPr>
  <p:slideViewPr>
    <p:cSldViewPr snapToGrid="0" snapToObjects="1">
      <p:cViewPr varScale="1">
        <p:scale>
          <a:sx n="59" d="100"/>
          <a:sy n="59" d="100"/>
        </p:scale>
        <p:origin x="1144" y="208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Ryan King (BD for DCX) helps determine the system they buy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7133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Quantum</a:t>
            </a:r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04" r:id="rId2"/>
    <p:sldLayoutId id="2147483905" r:id="rId3"/>
    <p:sldLayoutId id="2147483901" r:id="rId4"/>
    <p:sldLayoutId id="2147483692" r:id="rId5"/>
    <p:sldLayoutId id="2147483906" r:id="rId6"/>
    <p:sldLayoutId id="2147483907" r:id="rId7"/>
    <p:sldLayoutId id="2147483910" r:id="rId8"/>
    <p:sldLayoutId id="2147483908" r:id="rId9"/>
    <p:sldLayoutId id="2147483909" r:id="rId10"/>
    <p:sldLayoutId id="2147483912" r:id="rId11"/>
    <p:sldLayoutId id="2147483914" r:id="rId12"/>
    <p:sldLayoutId id="2147483915" r:id="rId13"/>
    <p:sldLayoutId id="2147483913" r:id="rId14"/>
    <p:sldLayoutId id="2147483917" r:id="rId15"/>
    <p:sldLayoutId id="2147483942" r:id="rId16"/>
    <p:sldLayoutId id="2147483919" r:id="rId17"/>
    <p:sldLayoutId id="2147483929" r:id="rId18"/>
    <p:sldLayoutId id="2147483920" r:id="rId19"/>
    <p:sldLayoutId id="2147483930" r:id="rId20"/>
    <p:sldLayoutId id="2147483928" r:id="rId21"/>
    <p:sldLayoutId id="2147483948" r:id="rId22"/>
    <p:sldLayoutId id="2147483927" r:id="rId23"/>
    <p:sldLayoutId id="2147483950" r:id="rId24"/>
    <p:sldLayoutId id="2147483921" r:id="rId25"/>
    <p:sldLayoutId id="2147483916" r:id="rId26"/>
    <p:sldLayoutId id="2147483922" r:id="rId27"/>
    <p:sldLayoutId id="2147483953" r:id="rId28"/>
    <p:sldLayoutId id="2147483956" r:id="rId29"/>
    <p:sldLayoutId id="2147483923" r:id="rId30"/>
    <p:sldLayoutId id="2147483924" r:id="rId31"/>
    <p:sldLayoutId id="2147483926" r:id="rId32"/>
    <p:sldLayoutId id="2147483925" r:id="rId33"/>
    <p:sldLayoutId id="2147483959" r:id="rId34"/>
    <p:sldLayoutId id="2147483937" r:id="rId35"/>
    <p:sldLayoutId id="2147483932" r:id="rId36"/>
    <p:sldLayoutId id="2147483934" r:id="rId37"/>
    <p:sldLayoutId id="2147483935" r:id="rId38"/>
    <p:sldLayoutId id="2147483936" r:id="rId39"/>
    <p:sldLayoutId id="2147483938" r:id="rId40"/>
    <p:sldLayoutId id="2147483939" r:id="rId41"/>
    <p:sldLayoutId id="2147483940" r:id="rId42"/>
    <p:sldLayoutId id="2147483943" r:id="rId43"/>
    <p:sldLayoutId id="2147483960" r:id="rId44"/>
    <p:sldLayoutId id="2147483941" r:id="rId45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4.jpe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31A60-4A4A-A790-8162-F8729A922C8F}"/>
              </a:ext>
            </a:extLst>
          </p:cNvPr>
          <p:cNvSpPr txBox="1">
            <a:spLocks/>
          </p:cNvSpPr>
          <p:nvPr/>
        </p:nvSpPr>
        <p:spPr>
          <a:xfrm>
            <a:off x="576072" y="576072"/>
            <a:ext cx="10099675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800" kern="0" dirty="0"/>
              <a:t>University of Southern California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F669E363-4A86-9911-1AA0-DA8704C6F8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73" y="1527048"/>
                <a:ext cx="9507042" cy="73409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chemeClr val="tx2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en-US" sz="4800" kern="0" dirty="0">
                    <a:solidFill>
                      <a:schemeClr val="accent1"/>
                    </a:solidFill>
                  </a:rPr>
                  <a:t>Coding Project Presentation </a:t>
                </a:r>
                <a:br>
                  <a:rPr lang="en-US" sz="7200" kern="0" dirty="0"/>
                </a:br>
                <a:r>
                  <a:rPr lang="en-US" sz="6600" kern="0" dirty="0"/>
                  <a:t>Quantum Chemistry Ground-State Estimation with VQE on Hydrogen Molecule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66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6600" kern="0" dirty="0"/>
                  <a:t>)</a:t>
                </a:r>
                <a:endParaRPr lang="en-US" sz="7200" kern="0" dirty="0"/>
              </a:p>
            </p:txBody>
          </p:sp>
        </mc:Choice>
        <mc:Fallback xmlns="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F669E363-4A86-9911-1AA0-DA8704C6F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3" y="1527048"/>
                <a:ext cx="9507042" cy="7340907"/>
              </a:xfrm>
              <a:prstGeom prst="rect">
                <a:avLst/>
              </a:prstGeom>
              <a:blipFill>
                <a:blip r:embed="rId2"/>
                <a:stretch>
                  <a:fillRect l="-5340" t="-2591" r="-400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881DB50-F419-8B88-C05E-9A7F3F9135B8}"/>
              </a:ext>
            </a:extLst>
          </p:cNvPr>
          <p:cNvSpPr txBox="1"/>
          <p:nvPr/>
        </p:nvSpPr>
        <p:spPr>
          <a:xfrm>
            <a:off x="574675" y="9065508"/>
            <a:ext cx="9228544" cy="2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EE520 – Quantum Information Processing</a:t>
            </a:r>
          </a:p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Rishwi Thimmaraju</a:t>
            </a:r>
          </a:p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Instructed by - Dr. Todd Brun</a:t>
            </a:r>
          </a:p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7" name="Picture Placeholder 121" descr="A large glass box with a light inside&#10;&#10;Description automatically generated with medium confidence">
            <a:extLst>
              <a:ext uri="{FF2B5EF4-FFF2-40B4-BE49-F238E27FC236}">
                <a16:creationId xmlns:a16="http://schemas.microsoft.com/office/drawing/2014/main" id="{25F8CACA-4D80-A856-C028-18A8671C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87" r="25287"/>
          <a:stretch>
            <a:fillRect/>
          </a:stretch>
        </p:blipFill>
        <p:spPr>
          <a:xfrm>
            <a:off x="12763500" y="569913"/>
            <a:ext cx="11049000" cy="12574587"/>
          </a:xfrm>
          <a:prstGeom prst="rect">
            <a:avLst/>
          </a:prstGeom>
        </p:spPr>
      </p:pic>
      <p:pic>
        <p:nvPicPr>
          <p:cNvPr id="9" name="Picture 8" descr="A logo of the university of illinois&#10;&#10;Description automatically generated">
            <a:extLst>
              <a:ext uri="{FF2B5EF4-FFF2-40B4-BE49-F238E27FC236}">
                <a16:creationId xmlns:a16="http://schemas.microsoft.com/office/drawing/2014/main" id="{17F6360F-B31E-2363-E615-1407E56BA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6" y="12077170"/>
            <a:ext cx="1754868" cy="98581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ECE572-180A-994A-80A6-866614C0D942}"/>
              </a:ext>
            </a:extLst>
          </p:cNvPr>
          <p:cNvCxnSpPr/>
          <p:nvPr/>
        </p:nvCxnSpPr>
        <p:spPr bwMode="auto">
          <a:xfrm>
            <a:off x="720969" y="7297615"/>
            <a:ext cx="9052560" cy="0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9855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B48F1-E786-A2BE-488B-9587AC172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3214-9558-6090-AF25-CFEAE66D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7272313" cy="1324293"/>
          </a:xfrm>
        </p:spPr>
        <p:txBody>
          <a:bodyPr/>
          <a:lstStyle/>
          <a:p>
            <a:r>
              <a:rPr lang="en-US" b="1" dirty="0"/>
              <a:t>Variational Quantum </a:t>
            </a:r>
            <a:r>
              <a:rPr lang="en-US" b="1" dirty="0" err="1"/>
              <a:t>Eigensolver</a:t>
            </a:r>
            <a:r>
              <a:rPr lang="en-US" b="1" dirty="0"/>
              <a:t> Process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6EAD149-76B6-ACA7-2ADA-28FB86B3F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4" name="Picture 2" descr="49015198767b49d7882ee3cffa90a8a9">
            <a:extLst>
              <a:ext uri="{FF2B5EF4-FFF2-40B4-BE49-F238E27FC236}">
                <a16:creationId xmlns:a16="http://schemas.microsoft.com/office/drawing/2014/main" id="{7BB7B1E8-8292-DEF6-C4CA-FB1DEC89D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41" y="1944213"/>
            <a:ext cx="12627907" cy="378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QE method: a short survey and recent developments | Journal of Materials  Science: Materials Theory | Full Text">
            <a:extLst>
              <a:ext uri="{FF2B5EF4-FFF2-40B4-BE49-F238E27FC236}">
                <a16:creationId xmlns:a16="http://schemas.microsoft.com/office/drawing/2014/main" id="{DA7E5BAA-F5CB-6320-6AF0-8B8ADF95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41" y="6724911"/>
            <a:ext cx="12627907" cy="545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FDFD2F-3973-6BA3-2F5B-47E04037AF3C}"/>
              </a:ext>
            </a:extLst>
          </p:cNvPr>
          <p:cNvSpPr txBox="1"/>
          <p:nvPr/>
        </p:nvSpPr>
        <p:spPr>
          <a:xfrm>
            <a:off x="16881231" y="1092004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A5D22024-9E8E-8DB5-FD7F-25BF05148CC5}"/>
                  </a:ext>
                </a:extLst>
              </p:cNvPr>
              <p:cNvSpPr txBox="1"/>
              <p:nvPr/>
            </p:nvSpPr>
            <p:spPr>
              <a:xfrm>
                <a:off x="14137075" y="1708341"/>
                <a:ext cx="9539971" cy="10640220"/>
              </a:xfrm>
              <a:custGeom>
                <a:avLst/>
                <a:gdLst>
                  <a:gd name="connsiteX0" fmla="*/ 0 w 9539971"/>
                  <a:gd name="connsiteY0" fmla="*/ 0 h 10640220"/>
                  <a:gd name="connsiteX1" fmla="*/ 405449 w 9539971"/>
                  <a:gd name="connsiteY1" fmla="*/ 0 h 10640220"/>
                  <a:gd name="connsiteX2" fmla="*/ 715498 w 9539971"/>
                  <a:gd name="connsiteY2" fmla="*/ 0 h 10640220"/>
                  <a:gd name="connsiteX3" fmla="*/ 1025547 w 9539971"/>
                  <a:gd name="connsiteY3" fmla="*/ 0 h 10640220"/>
                  <a:gd name="connsiteX4" fmla="*/ 1812594 w 9539971"/>
                  <a:gd name="connsiteY4" fmla="*/ 0 h 10640220"/>
                  <a:gd name="connsiteX5" fmla="*/ 2122644 w 9539971"/>
                  <a:gd name="connsiteY5" fmla="*/ 0 h 10640220"/>
                  <a:gd name="connsiteX6" fmla="*/ 2718892 w 9539971"/>
                  <a:gd name="connsiteY6" fmla="*/ 0 h 10640220"/>
                  <a:gd name="connsiteX7" fmla="*/ 3124341 w 9539971"/>
                  <a:gd name="connsiteY7" fmla="*/ 0 h 10640220"/>
                  <a:gd name="connsiteX8" fmla="*/ 3529789 w 9539971"/>
                  <a:gd name="connsiteY8" fmla="*/ 0 h 10640220"/>
                  <a:gd name="connsiteX9" fmla="*/ 3935238 w 9539971"/>
                  <a:gd name="connsiteY9" fmla="*/ 0 h 10640220"/>
                  <a:gd name="connsiteX10" fmla="*/ 4340687 w 9539971"/>
                  <a:gd name="connsiteY10" fmla="*/ 0 h 10640220"/>
                  <a:gd name="connsiteX11" fmla="*/ 4841535 w 9539971"/>
                  <a:gd name="connsiteY11" fmla="*/ 0 h 10640220"/>
                  <a:gd name="connsiteX12" fmla="*/ 5246984 w 9539971"/>
                  <a:gd name="connsiteY12" fmla="*/ 0 h 10640220"/>
                  <a:gd name="connsiteX13" fmla="*/ 5747833 w 9539971"/>
                  <a:gd name="connsiteY13" fmla="*/ 0 h 10640220"/>
                  <a:gd name="connsiteX14" fmla="*/ 6439480 w 9539971"/>
                  <a:gd name="connsiteY14" fmla="*/ 0 h 10640220"/>
                  <a:gd name="connsiteX15" fmla="*/ 6844929 w 9539971"/>
                  <a:gd name="connsiteY15" fmla="*/ 0 h 10640220"/>
                  <a:gd name="connsiteX16" fmla="*/ 7154978 w 9539971"/>
                  <a:gd name="connsiteY16" fmla="*/ 0 h 10640220"/>
                  <a:gd name="connsiteX17" fmla="*/ 7942026 w 9539971"/>
                  <a:gd name="connsiteY17" fmla="*/ 0 h 10640220"/>
                  <a:gd name="connsiteX18" fmla="*/ 8252075 w 9539971"/>
                  <a:gd name="connsiteY18" fmla="*/ 0 h 10640220"/>
                  <a:gd name="connsiteX19" fmla="*/ 8848323 w 9539971"/>
                  <a:gd name="connsiteY19" fmla="*/ 0 h 10640220"/>
                  <a:gd name="connsiteX20" fmla="*/ 9539971 w 9539971"/>
                  <a:gd name="connsiteY20" fmla="*/ 0 h 10640220"/>
                  <a:gd name="connsiteX21" fmla="*/ 9539971 w 9539971"/>
                  <a:gd name="connsiteY21" fmla="*/ 697526 h 10640220"/>
                  <a:gd name="connsiteX22" fmla="*/ 9539971 w 9539971"/>
                  <a:gd name="connsiteY22" fmla="*/ 1395051 h 10640220"/>
                  <a:gd name="connsiteX23" fmla="*/ 9539971 w 9539971"/>
                  <a:gd name="connsiteY23" fmla="*/ 1879772 h 10640220"/>
                  <a:gd name="connsiteX24" fmla="*/ 9539971 w 9539971"/>
                  <a:gd name="connsiteY24" fmla="*/ 2258091 h 10640220"/>
                  <a:gd name="connsiteX25" fmla="*/ 9539971 w 9539971"/>
                  <a:gd name="connsiteY25" fmla="*/ 2636410 h 10640220"/>
                  <a:gd name="connsiteX26" fmla="*/ 9539971 w 9539971"/>
                  <a:gd name="connsiteY26" fmla="*/ 3333936 h 10640220"/>
                  <a:gd name="connsiteX27" fmla="*/ 9539971 w 9539971"/>
                  <a:gd name="connsiteY27" fmla="*/ 3605852 h 10640220"/>
                  <a:gd name="connsiteX28" fmla="*/ 9539971 w 9539971"/>
                  <a:gd name="connsiteY28" fmla="*/ 4090573 h 10640220"/>
                  <a:gd name="connsiteX29" fmla="*/ 9539971 w 9539971"/>
                  <a:gd name="connsiteY29" fmla="*/ 4681697 h 10640220"/>
                  <a:gd name="connsiteX30" fmla="*/ 9539971 w 9539971"/>
                  <a:gd name="connsiteY30" fmla="*/ 5060016 h 10640220"/>
                  <a:gd name="connsiteX31" fmla="*/ 9539971 w 9539971"/>
                  <a:gd name="connsiteY31" fmla="*/ 5863943 h 10640220"/>
                  <a:gd name="connsiteX32" fmla="*/ 9539971 w 9539971"/>
                  <a:gd name="connsiteY32" fmla="*/ 6135860 h 10640220"/>
                  <a:gd name="connsiteX33" fmla="*/ 9539971 w 9539971"/>
                  <a:gd name="connsiteY33" fmla="*/ 6407777 h 10640220"/>
                  <a:gd name="connsiteX34" fmla="*/ 9539971 w 9539971"/>
                  <a:gd name="connsiteY34" fmla="*/ 6892498 h 10640220"/>
                  <a:gd name="connsiteX35" fmla="*/ 9539971 w 9539971"/>
                  <a:gd name="connsiteY35" fmla="*/ 7483621 h 10640220"/>
                  <a:gd name="connsiteX36" fmla="*/ 9539971 w 9539971"/>
                  <a:gd name="connsiteY36" fmla="*/ 8181147 h 10640220"/>
                  <a:gd name="connsiteX37" fmla="*/ 9539971 w 9539971"/>
                  <a:gd name="connsiteY37" fmla="*/ 8878672 h 10640220"/>
                  <a:gd name="connsiteX38" fmla="*/ 9539971 w 9539971"/>
                  <a:gd name="connsiteY38" fmla="*/ 9682600 h 10640220"/>
                  <a:gd name="connsiteX39" fmla="*/ 9539971 w 9539971"/>
                  <a:gd name="connsiteY39" fmla="*/ 10640220 h 10640220"/>
                  <a:gd name="connsiteX40" fmla="*/ 9229922 w 9539971"/>
                  <a:gd name="connsiteY40" fmla="*/ 10640220 h 10640220"/>
                  <a:gd name="connsiteX41" fmla="*/ 8538274 w 9539971"/>
                  <a:gd name="connsiteY41" fmla="*/ 10640220 h 10640220"/>
                  <a:gd name="connsiteX42" fmla="*/ 7846626 w 9539971"/>
                  <a:gd name="connsiteY42" fmla="*/ 10640220 h 10640220"/>
                  <a:gd name="connsiteX43" fmla="*/ 7250378 w 9539971"/>
                  <a:gd name="connsiteY43" fmla="*/ 10640220 h 10640220"/>
                  <a:gd name="connsiteX44" fmla="*/ 6749529 w 9539971"/>
                  <a:gd name="connsiteY44" fmla="*/ 10640220 h 10640220"/>
                  <a:gd name="connsiteX45" fmla="*/ 5962482 w 9539971"/>
                  <a:gd name="connsiteY45" fmla="*/ 10640220 h 10640220"/>
                  <a:gd name="connsiteX46" fmla="*/ 5366234 w 9539971"/>
                  <a:gd name="connsiteY46" fmla="*/ 10640220 h 10640220"/>
                  <a:gd name="connsiteX47" fmla="*/ 4960785 w 9539971"/>
                  <a:gd name="connsiteY47" fmla="*/ 10640220 h 10640220"/>
                  <a:gd name="connsiteX48" fmla="*/ 4555336 w 9539971"/>
                  <a:gd name="connsiteY48" fmla="*/ 10640220 h 10640220"/>
                  <a:gd name="connsiteX49" fmla="*/ 4245287 w 9539971"/>
                  <a:gd name="connsiteY49" fmla="*/ 10640220 h 10640220"/>
                  <a:gd name="connsiteX50" fmla="*/ 3649039 w 9539971"/>
                  <a:gd name="connsiteY50" fmla="*/ 10640220 h 10640220"/>
                  <a:gd name="connsiteX51" fmla="*/ 3243590 w 9539971"/>
                  <a:gd name="connsiteY51" fmla="*/ 10640220 h 10640220"/>
                  <a:gd name="connsiteX52" fmla="*/ 2456543 w 9539971"/>
                  <a:gd name="connsiteY52" fmla="*/ 10640220 h 10640220"/>
                  <a:gd name="connsiteX53" fmla="*/ 1764895 w 9539971"/>
                  <a:gd name="connsiteY53" fmla="*/ 10640220 h 10640220"/>
                  <a:gd name="connsiteX54" fmla="*/ 1264046 w 9539971"/>
                  <a:gd name="connsiteY54" fmla="*/ 10640220 h 10640220"/>
                  <a:gd name="connsiteX55" fmla="*/ 0 w 9539971"/>
                  <a:gd name="connsiteY55" fmla="*/ 10640220 h 10640220"/>
                  <a:gd name="connsiteX56" fmla="*/ 0 w 9539971"/>
                  <a:gd name="connsiteY56" fmla="*/ 10049097 h 10640220"/>
                  <a:gd name="connsiteX57" fmla="*/ 0 w 9539971"/>
                  <a:gd name="connsiteY57" fmla="*/ 9670778 h 10640220"/>
                  <a:gd name="connsiteX58" fmla="*/ 0 w 9539971"/>
                  <a:gd name="connsiteY58" fmla="*/ 8973252 h 10640220"/>
                  <a:gd name="connsiteX59" fmla="*/ 0 w 9539971"/>
                  <a:gd name="connsiteY59" fmla="*/ 8169324 h 10640220"/>
                  <a:gd name="connsiteX60" fmla="*/ 0 w 9539971"/>
                  <a:gd name="connsiteY60" fmla="*/ 7365397 h 10640220"/>
                  <a:gd name="connsiteX61" fmla="*/ 0 w 9539971"/>
                  <a:gd name="connsiteY61" fmla="*/ 6774273 h 10640220"/>
                  <a:gd name="connsiteX62" fmla="*/ 0 w 9539971"/>
                  <a:gd name="connsiteY62" fmla="*/ 6289552 h 10640220"/>
                  <a:gd name="connsiteX63" fmla="*/ 0 w 9539971"/>
                  <a:gd name="connsiteY63" fmla="*/ 5698429 h 10640220"/>
                  <a:gd name="connsiteX64" fmla="*/ 0 w 9539971"/>
                  <a:gd name="connsiteY64" fmla="*/ 5107306 h 10640220"/>
                  <a:gd name="connsiteX65" fmla="*/ 0 w 9539971"/>
                  <a:gd name="connsiteY65" fmla="*/ 4835389 h 10640220"/>
                  <a:gd name="connsiteX66" fmla="*/ 0 w 9539971"/>
                  <a:gd name="connsiteY66" fmla="*/ 4137863 h 10640220"/>
                  <a:gd name="connsiteX67" fmla="*/ 0 w 9539971"/>
                  <a:gd name="connsiteY67" fmla="*/ 3440338 h 10640220"/>
                  <a:gd name="connsiteX68" fmla="*/ 0 w 9539971"/>
                  <a:gd name="connsiteY68" fmla="*/ 3168421 h 10640220"/>
                  <a:gd name="connsiteX69" fmla="*/ 0 w 9539971"/>
                  <a:gd name="connsiteY69" fmla="*/ 2790102 h 10640220"/>
                  <a:gd name="connsiteX70" fmla="*/ 0 w 9539971"/>
                  <a:gd name="connsiteY70" fmla="*/ 2305381 h 10640220"/>
                  <a:gd name="connsiteX71" fmla="*/ 0 w 9539971"/>
                  <a:gd name="connsiteY71" fmla="*/ 1927062 h 10640220"/>
                  <a:gd name="connsiteX72" fmla="*/ 0 w 9539971"/>
                  <a:gd name="connsiteY72" fmla="*/ 1335939 h 10640220"/>
                  <a:gd name="connsiteX73" fmla="*/ 0 w 9539971"/>
                  <a:gd name="connsiteY73" fmla="*/ 957620 h 10640220"/>
                  <a:gd name="connsiteX74" fmla="*/ 0 w 9539971"/>
                  <a:gd name="connsiteY74" fmla="*/ 0 h 10640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9539971" h="10640220" fill="none" extrusionOk="0">
                    <a:moveTo>
                      <a:pt x="0" y="0"/>
                    </a:moveTo>
                    <a:cubicBezTo>
                      <a:pt x="128045" y="-33350"/>
                      <a:pt x="296672" y="23591"/>
                      <a:pt x="405449" y="0"/>
                    </a:cubicBezTo>
                    <a:cubicBezTo>
                      <a:pt x="514226" y="-23591"/>
                      <a:pt x="561344" y="28052"/>
                      <a:pt x="715498" y="0"/>
                    </a:cubicBezTo>
                    <a:cubicBezTo>
                      <a:pt x="869652" y="-28052"/>
                      <a:pt x="897862" y="19849"/>
                      <a:pt x="1025547" y="0"/>
                    </a:cubicBezTo>
                    <a:cubicBezTo>
                      <a:pt x="1153232" y="-19849"/>
                      <a:pt x="1423605" y="57057"/>
                      <a:pt x="1812594" y="0"/>
                    </a:cubicBezTo>
                    <a:cubicBezTo>
                      <a:pt x="2201583" y="-57057"/>
                      <a:pt x="2020922" y="25009"/>
                      <a:pt x="2122644" y="0"/>
                    </a:cubicBezTo>
                    <a:cubicBezTo>
                      <a:pt x="2224366" y="-25009"/>
                      <a:pt x="2487851" y="49807"/>
                      <a:pt x="2718892" y="0"/>
                    </a:cubicBezTo>
                    <a:cubicBezTo>
                      <a:pt x="2949933" y="-49807"/>
                      <a:pt x="2935140" y="19140"/>
                      <a:pt x="3124341" y="0"/>
                    </a:cubicBezTo>
                    <a:cubicBezTo>
                      <a:pt x="3313542" y="-19140"/>
                      <a:pt x="3385708" y="1683"/>
                      <a:pt x="3529789" y="0"/>
                    </a:cubicBezTo>
                    <a:cubicBezTo>
                      <a:pt x="3673870" y="-1683"/>
                      <a:pt x="3821573" y="30828"/>
                      <a:pt x="3935238" y="0"/>
                    </a:cubicBezTo>
                    <a:cubicBezTo>
                      <a:pt x="4048903" y="-30828"/>
                      <a:pt x="4218668" y="45896"/>
                      <a:pt x="4340687" y="0"/>
                    </a:cubicBezTo>
                    <a:cubicBezTo>
                      <a:pt x="4462706" y="-45896"/>
                      <a:pt x="4695589" y="56858"/>
                      <a:pt x="4841535" y="0"/>
                    </a:cubicBezTo>
                    <a:cubicBezTo>
                      <a:pt x="4987481" y="-56858"/>
                      <a:pt x="5044510" y="19650"/>
                      <a:pt x="5246984" y="0"/>
                    </a:cubicBezTo>
                    <a:cubicBezTo>
                      <a:pt x="5449458" y="-19650"/>
                      <a:pt x="5623305" y="8600"/>
                      <a:pt x="5747833" y="0"/>
                    </a:cubicBezTo>
                    <a:cubicBezTo>
                      <a:pt x="5872361" y="-8600"/>
                      <a:pt x="6143002" y="26401"/>
                      <a:pt x="6439480" y="0"/>
                    </a:cubicBezTo>
                    <a:cubicBezTo>
                      <a:pt x="6735958" y="-26401"/>
                      <a:pt x="6751565" y="22541"/>
                      <a:pt x="6844929" y="0"/>
                    </a:cubicBezTo>
                    <a:cubicBezTo>
                      <a:pt x="6938293" y="-22541"/>
                      <a:pt x="7043077" y="10907"/>
                      <a:pt x="7154978" y="0"/>
                    </a:cubicBezTo>
                    <a:cubicBezTo>
                      <a:pt x="7266879" y="-10907"/>
                      <a:pt x="7652800" y="67520"/>
                      <a:pt x="7942026" y="0"/>
                    </a:cubicBezTo>
                    <a:cubicBezTo>
                      <a:pt x="8231252" y="-67520"/>
                      <a:pt x="8177876" y="9813"/>
                      <a:pt x="8252075" y="0"/>
                    </a:cubicBezTo>
                    <a:cubicBezTo>
                      <a:pt x="8326274" y="-9813"/>
                      <a:pt x="8583987" y="3552"/>
                      <a:pt x="8848323" y="0"/>
                    </a:cubicBezTo>
                    <a:cubicBezTo>
                      <a:pt x="9112659" y="-3552"/>
                      <a:pt x="9231187" y="1172"/>
                      <a:pt x="9539971" y="0"/>
                    </a:cubicBezTo>
                    <a:cubicBezTo>
                      <a:pt x="9591478" y="290849"/>
                      <a:pt x="9508916" y="552057"/>
                      <a:pt x="9539971" y="697526"/>
                    </a:cubicBezTo>
                    <a:cubicBezTo>
                      <a:pt x="9571026" y="842995"/>
                      <a:pt x="9531780" y="1053945"/>
                      <a:pt x="9539971" y="1395051"/>
                    </a:cubicBezTo>
                    <a:cubicBezTo>
                      <a:pt x="9548162" y="1736157"/>
                      <a:pt x="9525658" y="1742397"/>
                      <a:pt x="9539971" y="1879772"/>
                    </a:cubicBezTo>
                    <a:cubicBezTo>
                      <a:pt x="9554284" y="2017147"/>
                      <a:pt x="9512020" y="2151285"/>
                      <a:pt x="9539971" y="2258091"/>
                    </a:cubicBezTo>
                    <a:cubicBezTo>
                      <a:pt x="9567922" y="2364897"/>
                      <a:pt x="9494814" y="2522684"/>
                      <a:pt x="9539971" y="2636410"/>
                    </a:cubicBezTo>
                    <a:cubicBezTo>
                      <a:pt x="9585128" y="2750136"/>
                      <a:pt x="9479770" y="3026173"/>
                      <a:pt x="9539971" y="3333936"/>
                    </a:cubicBezTo>
                    <a:cubicBezTo>
                      <a:pt x="9600172" y="3641699"/>
                      <a:pt x="9536320" y="3501113"/>
                      <a:pt x="9539971" y="3605852"/>
                    </a:cubicBezTo>
                    <a:cubicBezTo>
                      <a:pt x="9543622" y="3710591"/>
                      <a:pt x="9489542" y="3903065"/>
                      <a:pt x="9539971" y="4090573"/>
                    </a:cubicBezTo>
                    <a:cubicBezTo>
                      <a:pt x="9590400" y="4278081"/>
                      <a:pt x="9532965" y="4426993"/>
                      <a:pt x="9539971" y="4681697"/>
                    </a:cubicBezTo>
                    <a:cubicBezTo>
                      <a:pt x="9546977" y="4936401"/>
                      <a:pt x="9507698" y="4872919"/>
                      <a:pt x="9539971" y="5060016"/>
                    </a:cubicBezTo>
                    <a:cubicBezTo>
                      <a:pt x="9572244" y="5247113"/>
                      <a:pt x="9521384" y="5491732"/>
                      <a:pt x="9539971" y="5863943"/>
                    </a:cubicBezTo>
                    <a:cubicBezTo>
                      <a:pt x="9558558" y="6236154"/>
                      <a:pt x="9529460" y="6054217"/>
                      <a:pt x="9539971" y="6135860"/>
                    </a:cubicBezTo>
                    <a:cubicBezTo>
                      <a:pt x="9550482" y="6217503"/>
                      <a:pt x="9511590" y="6344947"/>
                      <a:pt x="9539971" y="6407777"/>
                    </a:cubicBezTo>
                    <a:cubicBezTo>
                      <a:pt x="9568352" y="6470607"/>
                      <a:pt x="9514244" y="6764979"/>
                      <a:pt x="9539971" y="6892498"/>
                    </a:cubicBezTo>
                    <a:cubicBezTo>
                      <a:pt x="9565698" y="7020017"/>
                      <a:pt x="9477045" y="7246101"/>
                      <a:pt x="9539971" y="7483621"/>
                    </a:cubicBezTo>
                    <a:cubicBezTo>
                      <a:pt x="9602897" y="7721141"/>
                      <a:pt x="9492540" y="7947032"/>
                      <a:pt x="9539971" y="8181147"/>
                    </a:cubicBezTo>
                    <a:cubicBezTo>
                      <a:pt x="9587402" y="8415262"/>
                      <a:pt x="9457183" y="8675503"/>
                      <a:pt x="9539971" y="8878672"/>
                    </a:cubicBezTo>
                    <a:cubicBezTo>
                      <a:pt x="9622759" y="9081842"/>
                      <a:pt x="9535412" y="9492537"/>
                      <a:pt x="9539971" y="9682600"/>
                    </a:cubicBezTo>
                    <a:cubicBezTo>
                      <a:pt x="9544530" y="9872663"/>
                      <a:pt x="9497275" y="10329631"/>
                      <a:pt x="9539971" y="10640220"/>
                    </a:cubicBezTo>
                    <a:cubicBezTo>
                      <a:pt x="9457426" y="10654613"/>
                      <a:pt x="9362127" y="10605485"/>
                      <a:pt x="9229922" y="10640220"/>
                    </a:cubicBezTo>
                    <a:cubicBezTo>
                      <a:pt x="9097717" y="10674955"/>
                      <a:pt x="8819359" y="10616325"/>
                      <a:pt x="8538274" y="10640220"/>
                    </a:cubicBezTo>
                    <a:cubicBezTo>
                      <a:pt x="8257189" y="10664115"/>
                      <a:pt x="8103452" y="10587239"/>
                      <a:pt x="7846626" y="10640220"/>
                    </a:cubicBezTo>
                    <a:cubicBezTo>
                      <a:pt x="7589800" y="10693201"/>
                      <a:pt x="7467548" y="10630205"/>
                      <a:pt x="7250378" y="10640220"/>
                    </a:cubicBezTo>
                    <a:cubicBezTo>
                      <a:pt x="7033208" y="10650235"/>
                      <a:pt x="6964684" y="10581517"/>
                      <a:pt x="6749529" y="10640220"/>
                    </a:cubicBezTo>
                    <a:cubicBezTo>
                      <a:pt x="6534374" y="10698923"/>
                      <a:pt x="6194645" y="10582616"/>
                      <a:pt x="5962482" y="10640220"/>
                    </a:cubicBezTo>
                    <a:cubicBezTo>
                      <a:pt x="5730319" y="10697824"/>
                      <a:pt x="5593809" y="10637431"/>
                      <a:pt x="5366234" y="10640220"/>
                    </a:cubicBezTo>
                    <a:cubicBezTo>
                      <a:pt x="5138659" y="10643009"/>
                      <a:pt x="5048715" y="10594082"/>
                      <a:pt x="4960785" y="10640220"/>
                    </a:cubicBezTo>
                    <a:cubicBezTo>
                      <a:pt x="4872855" y="10686358"/>
                      <a:pt x="4750058" y="10599681"/>
                      <a:pt x="4555336" y="10640220"/>
                    </a:cubicBezTo>
                    <a:cubicBezTo>
                      <a:pt x="4360614" y="10680759"/>
                      <a:pt x="4324007" y="10634861"/>
                      <a:pt x="4245287" y="10640220"/>
                    </a:cubicBezTo>
                    <a:cubicBezTo>
                      <a:pt x="4166567" y="10645579"/>
                      <a:pt x="3829448" y="10615790"/>
                      <a:pt x="3649039" y="10640220"/>
                    </a:cubicBezTo>
                    <a:cubicBezTo>
                      <a:pt x="3468630" y="10664650"/>
                      <a:pt x="3328129" y="10599395"/>
                      <a:pt x="3243590" y="10640220"/>
                    </a:cubicBezTo>
                    <a:cubicBezTo>
                      <a:pt x="3159051" y="10681045"/>
                      <a:pt x="2756649" y="10553499"/>
                      <a:pt x="2456543" y="10640220"/>
                    </a:cubicBezTo>
                    <a:cubicBezTo>
                      <a:pt x="2156437" y="10726941"/>
                      <a:pt x="1971555" y="10557414"/>
                      <a:pt x="1764895" y="10640220"/>
                    </a:cubicBezTo>
                    <a:cubicBezTo>
                      <a:pt x="1558235" y="10723026"/>
                      <a:pt x="1434336" y="10629548"/>
                      <a:pt x="1264046" y="10640220"/>
                    </a:cubicBezTo>
                    <a:cubicBezTo>
                      <a:pt x="1093756" y="10650892"/>
                      <a:pt x="253057" y="10513494"/>
                      <a:pt x="0" y="10640220"/>
                    </a:cubicBezTo>
                    <a:cubicBezTo>
                      <a:pt x="-11985" y="10408174"/>
                      <a:pt x="7786" y="10311862"/>
                      <a:pt x="0" y="10049097"/>
                    </a:cubicBezTo>
                    <a:cubicBezTo>
                      <a:pt x="-7786" y="9786332"/>
                      <a:pt x="24532" y="9853253"/>
                      <a:pt x="0" y="9670778"/>
                    </a:cubicBezTo>
                    <a:cubicBezTo>
                      <a:pt x="-24532" y="9488303"/>
                      <a:pt x="31947" y="9199587"/>
                      <a:pt x="0" y="8973252"/>
                    </a:cubicBezTo>
                    <a:cubicBezTo>
                      <a:pt x="-31947" y="8746917"/>
                      <a:pt x="20576" y="8552419"/>
                      <a:pt x="0" y="8169324"/>
                    </a:cubicBezTo>
                    <a:cubicBezTo>
                      <a:pt x="-20576" y="7786229"/>
                      <a:pt x="48628" y="7696703"/>
                      <a:pt x="0" y="7365397"/>
                    </a:cubicBezTo>
                    <a:cubicBezTo>
                      <a:pt x="-48628" y="7034091"/>
                      <a:pt x="20438" y="6925487"/>
                      <a:pt x="0" y="6774273"/>
                    </a:cubicBezTo>
                    <a:cubicBezTo>
                      <a:pt x="-20438" y="6623059"/>
                      <a:pt x="12499" y="6451678"/>
                      <a:pt x="0" y="6289552"/>
                    </a:cubicBezTo>
                    <a:cubicBezTo>
                      <a:pt x="-12499" y="6127426"/>
                      <a:pt x="27560" y="5935895"/>
                      <a:pt x="0" y="5698429"/>
                    </a:cubicBezTo>
                    <a:cubicBezTo>
                      <a:pt x="-27560" y="5460963"/>
                      <a:pt x="17986" y="5229747"/>
                      <a:pt x="0" y="5107306"/>
                    </a:cubicBezTo>
                    <a:cubicBezTo>
                      <a:pt x="-17986" y="4984865"/>
                      <a:pt x="25017" y="4955161"/>
                      <a:pt x="0" y="4835389"/>
                    </a:cubicBezTo>
                    <a:cubicBezTo>
                      <a:pt x="-25017" y="4715617"/>
                      <a:pt x="28508" y="4324753"/>
                      <a:pt x="0" y="4137863"/>
                    </a:cubicBezTo>
                    <a:cubicBezTo>
                      <a:pt x="-28508" y="3950973"/>
                      <a:pt x="6465" y="3605017"/>
                      <a:pt x="0" y="3440338"/>
                    </a:cubicBezTo>
                    <a:cubicBezTo>
                      <a:pt x="-6465" y="3275659"/>
                      <a:pt x="6948" y="3297151"/>
                      <a:pt x="0" y="3168421"/>
                    </a:cubicBezTo>
                    <a:cubicBezTo>
                      <a:pt x="-6948" y="3039691"/>
                      <a:pt x="20481" y="2872517"/>
                      <a:pt x="0" y="2790102"/>
                    </a:cubicBezTo>
                    <a:cubicBezTo>
                      <a:pt x="-20481" y="2707687"/>
                      <a:pt x="19511" y="2497118"/>
                      <a:pt x="0" y="2305381"/>
                    </a:cubicBezTo>
                    <a:cubicBezTo>
                      <a:pt x="-19511" y="2113644"/>
                      <a:pt x="41511" y="2054635"/>
                      <a:pt x="0" y="1927062"/>
                    </a:cubicBezTo>
                    <a:cubicBezTo>
                      <a:pt x="-41511" y="1799489"/>
                      <a:pt x="14184" y="1618203"/>
                      <a:pt x="0" y="1335939"/>
                    </a:cubicBezTo>
                    <a:cubicBezTo>
                      <a:pt x="-14184" y="1053675"/>
                      <a:pt x="16250" y="1125291"/>
                      <a:pt x="0" y="957620"/>
                    </a:cubicBezTo>
                    <a:cubicBezTo>
                      <a:pt x="-16250" y="789949"/>
                      <a:pt x="108991" y="470769"/>
                      <a:pt x="0" y="0"/>
                    </a:cubicBezTo>
                    <a:close/>
                  </a:path>
                  <a:path w="9539971" h="10640220" stroke="0" extrusionOk="0">
                    <a:moveTo>
                      <a:pt x="0" y="0"/>
                    </a:moveTo>
                    <a:cubicBezTo>
                      <a:pt x="127973" y="-54821"/>
                      <a:pt x="345778" y="38212"/>
                      <a:pt x="500848" y="0"/>
                    </a:cubicBezTo>
                    <a:cubicBezTo>
                      <a:pt x="655918" y="-38212"/>
                      <a:pt x="745840" y="16007"/>
                      <a:pt x="810898" y="0"/>
                    </a:cubicBezTo>
                    <a:cubicBezTo>
                      <a:pt x="875956" y="-16007"/>
                      <a:pt x="1421743" y="17446"/>
                      <a:pt x="1597945" y="0"/>
                    </a:cubicBezTo>
                    <a:cubicBezTo>
                      <a:pt x="1774147" y="-17446"/>
                      <a:pt x="1988413" y="51780"/>
                      <a:pt x="2098794" y="0"/>
                    </a:cubicBezTo>
                    <a:cubicBezTo>
                      <a:pt x="2209175" y="-51780"/>
                      <a:pt x="2440784" y="29886"/>
                      <a:pt x="2599642" y="0"/>
                    </a:cubicBezTo>
                    <a:cubicBezTo>
                      <a:pt x="2758500" y="-29886"/>
                      <a:pt x="3023115" y="19968"/>
                      <a:pt x="3386690" y="0"/>
                    </a:cubicBezTo>
                    <a:cubicBezTo>
                      <a:pt x="3750265" y="-19968"/>
                      <a:pt x="3665274" y="35703"/>
                      <a:pt x="3792138" y="0"/>
                    </a:cubicBezTo>
                    <a:cubicBezTo>
                      <a:pt x="3919002" y="-35703"/>
                      <a:pt x="4231969" y="66602"/>
                      <a:pt x="4579186" y="0"/>
                    </a:cubicBezTo>
                    <a:cubicBezTo>
                      <a:pt x="4926403" y="-66602"/>
                      <a:pt x="5119362" y="34523"/>
                      <a:pt x="5366234" y="0"/>
                    </a:cubicBezTo>
                    <a:cubicBezTo>
                      <a:pt x="5613106" y="-34523"/>
                      <a:pt x="5751678" y="61731"/>
                      <a:pt x="5962482" y="0"/>
                    </a:cubicBezTo>
                    <a:cubicBezTo>
                      <a:pt x="6173286" y="-61731"/>
                      <a:pt x="6499866" y="12382"/>
                      <a:pt x="6749529" y="0"/>
                    </a:cubicBezTo>
                    <a:cubicBezTo>
                      <a:pt x="6999192" y="-12382"/>
                      <a:pt x="7068611" y="45523"/>
                      <a:pt x="7250378" y="0"/>
                    </a:cubicBezTo>
                    <a:cubicBezTo>
                      <a:pt x="7432145" y="-45523"/>
                      <a:pt x="7510348" y="54424"/>
                      <a:pt x="7751226" y="0"/>
                    </a:cubicBezTo>
                    <a:cubicBezTo>
                      <a:pt x="7992104" y="-54424"/>
                      <a:pt x="8159624" y="68314"/>
                      <a:pt x="8442874" y="0"/>
                    </a:cubicBezTo>
                    <a:cubicBezTo>
                      <a:pt x="8726124" y="-68314"/>
                      <a:pt x="8829062" y="8427"/>
                      <a:pt x="8943723" y="0"/>
                    </a:cubicBezTo>
                    <a:cubicBezTo>
                      <a:pt x="9058384" y="-8427"/>
                      <a:pt x="9310733" y="10987"/>
                      <a:pt x="9539971" y="0"/>
                    </a:cubicBezTo>
                    <a:cubicBezTo>
                      <a:pt x="9618863" y="273730"/>
                      <a:pt x="9532863" y="409457"/>
                      <a:pt x="9539971" y="803928"/>
                    </a:cubicBezTo>
                    <a:cubicBezTo>
                      <a:pt x="9547079" y="1198399"/>
                      <a:pt x="9517105" y="1302966"/>
                      <a:pt x="9539971" y="1501453"/>
                    </a:cubicBezTo>
                    <a:cubicBezTo>
                      <a:pt x="9562837" y="1699940"/>
                      <a:pt x="9458414" y="1862626"/>
                      <a:pt x="9539971" y="2198979"/>
                    </a:cubicBezTo>
                    <a:cubicBezTo>
                      <a:pt x="9621528" y="2535332"/>
                      <a:pt x="9510851" y="2406761"/>
                      <a:pt x="9539971" y="2470896"/>
                    </a:cubicBezTo>
                    <a:cubicBezTo>
                      <a:pt x="9569091" y="2535031"/>
                      <a:pt x="9529252" y="2710832"/>
                      <a:pt x="9539971" y="2849214"/>
                    </a:cubicBezTo>
                    <a:cubicBezTo>
                      <a:pt x="9550690" y="2987596"/>
                      <a:pt x="9485894" y="3345660"/>
                      <a:pt x="9539971" y="3546740"/>
                    </a:cubicBezTo>
                    <a:cubicBezTo>
                      <a:pt x="9594048" y="3747820"/>
                      <a:pt x="9523137" y="3928063"/>
                      <a:pt x="9539971" y="4031461"/>
                    </a:cubicBezTo>
                    <a:cubicBezTo>
                      <a:pt x="9556805" y="4134859"/>
                      <a:pt x="9510027" y="4255126"/>
                      <a:pt x="9539971" y="4409780"/>
                    </a:cubicBezTo>
                    <a:cubicBezTo>
                      <a:pt x="9569915" y="4564434"/>
                      <a:pt x="9529869" y="4953730"/>
                      <a:pt x="9539971" y="5107306"/>
                    </a:cubicBezTo>
                    <a:cubicBezTo>
                      <a:pt x="9550073" y="5260882"/>
                      <a:pt x="9473963" y="5512341"/>
                      <a:pt x="9539971" y="5698429"/>
                    </a:cubicBezTo>
                    <a:cubicBezTo>
                      <a:pt x="9605979" y="5884517"/>
                      <a:pt x="9513262" y="6151603"/>
                      <a:pt x="9539971" y="6289552"/>
                    </a:cubicBezTo>
                    <a:cubicBezTo>
                      <a:pt x="9566680" y="6427501"/>
                      <a:pt x="9472786" y="6736554"/>
                      <a:pt x="9539971" y="7093480"/>
                    </a:cubicBezTo>
                    <a:cubicBezTo>
                      <a:pt x="9607156" y="7450406"/>
                      <a:pt x="9463283" y="7531914"/>
                      <a:pt x="9539971" y="7791006"/>
                    </a:cubicBezTo>
                    <a:cubicBezTo>
                      <a:pt x="9616659" y="8050098"/>
                      <a:pt x="9534204" y="7950753"/>
                      <a:pt x="9539971" y="8062922"/>
                    </a:cubicBezTo>
                    <a:cubicBezTo>
                      <a:pt x="9545738" y="8175091"/>
                      <a:pt x="9515721" y="8375755"/>
                      <a:pt x="9539971" y="8547643"/>
                    </a:cubicBezTo>
                    <a:cubicBezTo>
                      <a:pt x="9564221" y="8719531"/>
                      <a:pt x="9508033" y="8961954"/>
                      <a:pt x="9539971" y="9351571"/>
                    </a:cubicBezTo>
                    <a:cubicBezTo>
                      <a:pt x="9571909" y="9741188"/>
                      <a:pt x="9506507" y="9707784"/>
                      <a:pt x="9539971" y="9942694"/>
                    </a:cubicBezTo>
                    <a:cubicBezTo>
                      <a:pt x="9573435" y="10177604"/>
                      <a:pt x="9487380" y="10367526"/>
                      <a:pt x="9539971" y="10640220"/>
                    </a:cubicBezTo>
                    <a:cubicBezTo>
                      <a:pt x="9434622" y="10684751"/>
                      <a:pt x="9211259" y="10601282"/>
                      <a:pt x="9039123" y="10640220"/>
                    </a:cubicBezTo>
                    <a:cubicBezTo>
                      <a:pt x="8866987" y="10679158"/>
                      <a:pt x="8790794" y="10619660"/>
                      <a:pt x="8633674" y="10640220"/>
                    </a:cubicBezTo>
                    <a:cubicBezTo>
                      <a:pt x="8476554" y="10660780"/>
                      <a:pt x="8193247" y="10585039"/>
                      <a:pt x="7942026" y="10640220"/>
                    </a:cubicBezTo>
                    <a:cubicBezTo>
                      <a:pt x="7690805" y="10695401"/>
                      <a:pt x="7709375" y="10638521"/>
                      <a:pt x="7536577" y="10640220"/>
                    </a:cubicBezTo>
                    <a:cubicBezTo>
                      <a:pt x="7363779" y="10641919"/>
                      <a:pt x="7319110" y="10627842"/>
                      <a:pt x="7226528" y="10640220"/>
                    </a:cubicBezTo>
                    <a:cubicBezTo>
                      <a:pt x="7133946" y="10652598"/>
                      <a:pt x="7007917" y="10632969"/>
                      <a:pt x="6821079" y="10640220"/>
                    </a:cubicBezTo>
                    <a:cubicBezTo>
                      <a:pt x="6634241" y="10647471"/>
                      <a:pt x="6438701" y="10583144"/>
                      <a:pt x="6320231" y="10640220"/>
                    </a:cubicBezTo>
                    <a:cubicBezTo>
                      <a:pt x="6201761" y="10697296"/>
                      <a:pt x="5873747" y="10627872"/>
                      <a:pt x="5723983" y="10640220"/>
                    </a:cubicBezTo>
                    <a:cubicBezTo>
                      <a:pt x="5574219" y="10652568"/>
                      <a:pt x="5412717" y="10627149"/>
                      <a:pt x="5318534" y="10640220"/>
                    </a:cubicBezTo>
                    <a:cubicBezTo>
                      <a:pt x="5224351" y="10653291"/>
                      <a:pt x="4869507" y="10574896"/>
                      <a:pt x="4531486" y="10640220"/>
                    </a:cubicBezTo>
                    <a:cubicBezTo>
                      <a:pt x="4193465" y="10705544"/>
                      <a:pt x="4194684" y="10586473"/>
                      <a:pt x="3935238" y="10640220"/>
                    </a:cubicBezTo>
                    <a:cubicBezTo>
                      <a:pt x="3675792" y="10693967"/>
                      <a:pt x="3505342" y="10586071"/>
                      <a:pt x="3148190" y="10640220"/>
                    </a:cubicBezTo>
                    <a:cubicBezTo>
                      <a:pt x="2791038" y="10694369"/>
                      <a:pt x="2785528" y="10610955"/>
                      <a:pt x="2456543" y="10640220"/>
                    </a:cubicBezTo>
                    <a:cubicBezTo>
                      <a:pt x="2127558" y="10669485"/>
                      <a:pt x="2056787" y="10582692"/>
                      <a:pt x="1955694" y="10640220"/>
                    </a:cubicBezTo>
                    <a:cubicBezTo>
                      <a:pt x="1854601" y="10697748"/>
                      <a:pt x="1545023" y="10578903"/>
                      <a:pt x="1264046" y="10640220"/>
                    </a:cubicBezTo>
                    <a:cubicBezTo>
                      <a:pt x="983069" y="10701537"/>
                      <a:pt x="1059886" y="10626404"/>
                      <a:pt x="858597" y="10640220"/>
                    </a:cubicBezTo>
                    <a:cubicBezTo>
                      <a:pt x="657308" y="10654036"/>
                      <a:pt x="184055" y="10568172"/>
                      <a:pt x="0" y="10640220"/>
                    </a:cubicBezTo>
                    <a:cubicBezTo>
                      <a:pt x="-4330" y="10525698"/>
                      <a:pt x="6268" y="10427331"/>
                      <a:pt x="0" y="10368303"/>
                    </a:cubicBezTo>
                    <a:cubicBezTo>
                      <a:pt x="-6268" y="10309275"/>
                      <a:pt x="27879" y="9828763"/>
                      <a:pt x="0" y="9564376"/>
                    </a:cubicBezTo>
                    <a:cubicBezTo>
                      <a:pt x="-27879" y="9299989"/>
                      <a:pt x="43240" y="9179632"/>
                      <a:pt x="0" y="8866850"/>
                    </a:cubicBezTo>
                    <a:cubicBezTo>
                      <a:pt x="-43240" y="8554068"/>
                      <a:pt x="24995" y="8393844"/>
                      <a:pt x="0" y="8169324"/>
                    </a:cubicBezTo>
                    <a:cubicBezTo>
                      <a:pt x="-24995" y="7944804"/>
                      <a:pt x="2131" y="7679369"/>
                      <a:pt x="0" y="7471799"/>
                    </a:cubicBezTo>
                    <a:cubicBezTo>
                      <a:pt x="-2131" y="7264229"/>
                      <a:pt x="3629" y="7170170"/>
                      <a:pt x="0" y="7093480"/>
                    </a:cubicBezTo>
                    <a:cubicBezTo>
                      <a:pt x="-3629" y="7016790"/>
                      <a:pt x="63256" y="6526529"/>
                      <a:pt x="0" y="6289552"/>
                    </a:cubicBezTo>
                    <a:cubicBezTo>
                      <a:pt x="-63256" y="6052575"/>
                      <a:pt x="50097" y="5914801"/>
                      <a:pt x="0" y="5698429"/>
                    </a:cubicBezTo>
                    <a:cubicBezTo>
                      <a:pt x="-50097" y="5482057"/>
                      <a:pt x="2207" y="5530868"/>
                      <a:pt x="0" y="5426512"/>
                    </a:cubicBezTo>
                    <a:cubicBezTo>
                      <a:pt x="-2207" y="5322156"/>
                      <a:pt x="67663" y="5059336"/>
                      <a:pt x="0" y="4835389"/>
                    </a:cubicBezTo>
                    <a:cubicBezTo>
                      <a:pt x="-67663" y="4611442"/>
                      <a:pt x="31945" y="4523389"/>
                      <a:pt x="0" y="4350668"/>
                    </a:cubicBezTo>
                    <a:cubicBezTo>
                      <a:pt x="-31945" y="4177947"/>
                      <a:pt x="7181" y="4058717"/>
                      <a:pt x="0" y="3865947"/>
                    </a:cubicBezTo>
                    <a:cubicBezTo>
                      <a:pt x="-7181" y="3673177"/>
                      <a:pt x="22056" y="3613232"/>
                      <a:pt x="0" y="3381225"/>
                    </a:cubicBezTo>
                    <a:cubicBezTo>
                      <a:pt x="-22056" y="3149218"/>
                      <a:pt x="8359" y="3026681"/>
                      <a:pt x="0" y="2896504"/>
                    </a:cubicBezTo>
                    <a:cubicBezTo>
                      <a:pt x="-8359" y="2766327"/>
                      <a:pt x="12820" y="2505904"/>
                      <a:pt x="0" y="2198979"/>
                    </a:cubicBezTo>
                    <a:cubicBezTo>
                      <a:pt x="-12820" y="1892055"/>
                      <a:pt x="53283" y="1866745"/>
                      <a:pt x="0" y="1607855"/>
                    </a:cubicBezTo>
                    <a:cubicBezTo>
                      <a:pt x="-53283" y="1348965"/>
                      <a:pt x="18888" y="1402992"/>
                      <a:pt x="0" y="1335939"/>
                    </a:cubicBezTo>
                    <a:cubicBezTo>
                      <a:pt x="-18888" y="1268886"/>
                      <a:pt x="11221" y="971781"/>
                      <a:pt x="0" y="851218"/>
                    </a:cubicBezTo>
                    <a:cubicBezTo>
                      <a:pt x="-11221" y="730655"/>
                      <a:pt x="33389" y="203742"/>
                      <a:pt x="0" y="0"/>
                    </a:cubicBezTo>
                    <a:close/>
                  </a:path>
                </a:pathLst>
              </a:custGeom>
              <a:ln w="38100">
                <a:solidFill>
                  <a:srgbClr val="D4BBFF"/>
                </a:solidFill>
                <a:prstDash val="sysDash"/>
                <a:miter lim="400000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182880" tIns="182880" rIns="182880" bIns="182880">
                <a:spAutoFit/>
              </a:bodyPr>
              <a:lstStyle/>
              <a:p>
                <a:pPr defTabSz="2438400">
                  <a:lnSpc>
                    <a:spcPct val="150000"/>
                  </a:lnSpc>
                  <a:defRPr sz="2800">
                    <a:solidFill>
                      <a:srgbClr val="000000"/>
                    </a:solidFill>
                  </a:defRPr>
                </a:pPr>
                <a:r>
                  <a:rPr lang="en-US" b="1" u="sng" dirty="0">
                    <a:solidFill>
                      <a:schemeClr val="accent1"/>
                    </a:solidFill>
                  </a:rPr>
                  <a:t>Steps involved in Variational Quantum </a:t>
                </a:r>
                <a:r>
                  <a:rPr lang="en-US" b="1" u="sng" dirty="0" err="1">
                    <a:solidFill>
                      <a:schemeClr val="accent1"/>
                    </a:solidFill>
                  </a:rPr>
                  <a:t>EigenSolver</a:t>
                </a:r>
                <a:r>
                  <a:rPr lang="en-US" b="1" u="sng" dirty="0">
                    <a:solidFill>
                      <a:schemeClr val="accent1"/>
                    </a:solidFill>
                  </a:rPr>
                  <a:t>:</a:t>
                </a:r>
                <a:br>
                  <a:rPr lang="en-US" dirty="0">
                    <a:solidFill>
                      <a:schemeClr val="tx2"/>
                    </a:solidFill>
                  </a:rPr>
                </a:br>
                <a:endParaRPr lang="en-US" dirty="0">
                  <a:solidFill>
                    <a:schemeClr val="tx2"/>
                  </a:solidFill>
                </a:endParaRPr>
              </a:p>
              <a:p>
                <a:pPr marL="514350" indent="-514350" defTabSz="2438400">
                  <a:lnSpc>
                    <a:spcPct val="150000"/>
                  </a:lnSpc>
                  <a:buFont typeface="+mj-lt"/>
                  <a:buAutoNum type="arabicPeriod"/>
                  <a:defRPr sz="2800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tx2"/>
                    </a:solidFill>
                  </a:rPr>
                  <a:t>Define the Hamiltonian (with a specific bond length mapped from second quantization).</a:t>
                </a:r>
              </a:p>
              <a:p>
                <a:pPr marL="514350" indent="-514350" defTabSz="2438400">
                  <a:lnSpc>
                    <a:spcPct val="150000"/>
                  </a:lnSpc>
                  <a:buFont typeface="+mj-lt"/>
                  <a:buAutoNum type="arabicPeriod"/>
                  <a:defRPr sz="2800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tx2"/>
                    </a:solidFill>
                  </a:rPr>
                  <a:t>Choose an ansatz (e.g., UCCSD with Hartree </a:t>
                </a:r>
                <a:r>
                  <a:rPr lang="en-US" dirty="0" err="1">
                    <a:solidFill>
                      <a:schemeClr val="tx2"/>
                    </a:solidFill>
                  </a:rPr>
                  <a:t>Fock</a:t>
                </a:r>
                <a:r>
                  <a:rPr lang="en-US" dirty="0">
                    <a:solidFill>
                      <a:schemeClr val="tx2"/>
                    </a:solidFill>
                  </a:rPr>
                  <a:t> or hardware-efficient circuits).</a:t>
                </a:r>
              </a:p>
              <a:p>
                <a:pPr marL="514350" indent="-514350" defTabSz="2438400">
                  <a:lnSpc>
                    <a:spcPct val="150000"/>
                  </a:lnSpc>
                  <a:buFont typeface="+mj-lt"/>
                  <a:buAutoNum type="arabicPeriod"/>
                  <a:defRPr sz="2800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tx2"/>
                    </a:solidFill>
                  </a:rPr>
                  <a:t>Initialize parameters 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</a:t>
                </a:r>
              </a:p>
              <a:p>
                <a:pPr marL="514350" indent="-514350" defTabSz="2438400">
                  <a:lnSpc>
                    <a:spcPct val="150000"/>
                  </a:lnSpc>
                  <a:buFont typeface="+mj-lt"/>
                  <a:buAutoNum type="arabicPeriod"/>
                  <a:defRPr sz="2800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tx2"/>
                    </a:solidFill>
                  </a:rPr>
                  <a:t>Use the quantum computer to prepare the trial state and measure energies.</a:t>
                </a:r>
              </a:p>
              <a:p>
                <a:pPr marL="514350" indent="-514350" defTabSz="2438400">
                  <a:lnSpc>
                    <a:spcPct val="150000"/>
                  </a:lnSpc>
                  <a:buFont typeface="+mj-lt"/>
                  <a:buAutoNum type="arabicPeriod"/>
                  <a:defRPr sz="2800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tx2"/>
                    </a:solidFill>
                  </a:rPr>
                  <a:t>Update 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 using a classical optimizer.</a:t>
                </a:r>
              </a:p>
              <a:p>
                <a:pPr marL="514350" indent="-514350" defTabSz="2438400">
                  <a:lnSpc>
                    <a:spcPct val="150000"/>
                  </a:lnSpc>
                  <a:buFont typeface="+mj-lt"/>
                  <a:buAutoNum type="arabicPeriod"/>
                  <a:defRPr sz="2800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tx2"/>
                    </a:solidFill>
                  </a:rPr>
                  <a:t>Iterate until convergence to approximate the ground-state energy.</a:t>
                </a:r>
              </a:p>
              <a:p>
                <a:pPr marL="514350" indent="-514350" defTabSz="2438400">
                  <a:lnSpc>
                    <a:spcPct val="150000"/>
                  </a:lnSpc>
                  <a:buFont typeface="+mj-lt"/>
                  <a:buAutoNum type="arabicPeriod"/>
                  <a:defRPr sz="2800">
                    <a:solidFill>
                      <a:srgbClr val="000000"/>
                    </a:solidFill>
                  </a:defRPr>
                </a:pPr>
                <a:r>
                  <a:rPr lang="en-US" sz="2800" dirty="0">
                    <a:solidFill>
                      <a:schemeClr val="tx2"/>
                    </a:solidFill>
                  </a:rPr>
                  <a:t>Then update the bond length and do the minimization process again</a:t>
                </a:r>
              </a:p>
              <a:p>
                <a:pPr marL="514350" indent="-514350" defTabSz="2438400">
                  <a:lnSpc>
                    <a:spcPct val="150000"/>
                  </a:lnSpc>
                  <a:buFont typeface="+mj-lt"/>
                  <a:buAutoNum type="arabicPeriod"/>
                  <a:defRPr sz="2800">
                    <a:solidFill>
                      <a:srgbClr val="000000"/>
                    </a:solidFill>
                  </a:defRPr>
                </a:pPr>
                <a:r>
                  <a:rPr lang="en-US" sz="2800" dirty="0">
                    <a:solidFill>
                      <a:schemeClr val="tx2"/>
                    </a:solidFill>
                  </a:rPr>
                  <a:t>Find the bond length for which the final energy is the lowest,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i.e</a:t>
                </a:r>
                <a:r>
                  <a:rPr lang="en-US" sz="2800" dirty="0">
                    <a:solidFill>
                      <a:schemeClr val="tx2"/>
                    </a:solidFill>
                  </a:rPr>
                  <a:t>, the Ground State Energy.</a:t>
                </a:r>
              </a:p>
            </p:txBody>
          </p:sp>
        </mc:Choice>
        <mc:Fallback xmlns="">
          <p:sp>
            <p:nvSpPr>
              <p:cNvPr id="18" name="Text Placeholder 2">
                <a:extLst>
                  <a:ext uri="{FF2B5EF4-FFF2-40B4-BE49-F238E27FC236}">
                    <a16:creationId xmlns:a16="http://schemas.microsoft.com/office/drawing/2014/main" id="{A5D22024-9E8E-8DB5-FD7F-25BF05148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7075" y="1708341"/>
                <a:ext cx="9539971" cy="10640220"/>
              </a:xfrm>
              <a:prstGeom prst="rect">
                <a:avLst/>
              </a:prstGeom>
              <a:blipFill>
                <a:blip r:embed="rId4"/>
                <a:stretch>
                  <a:fillRect l="-132"/>
                </a:stretch>
              </a:blipFill>
              <a:ln w="38100">
                <a:solidFill>
                  <a:srgbClr val="D4BBFF"/>
                </a:solidFill>
                <a:prstDash val="sysDash"/>
                <a:miter lim="400000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539971"/>
                          <a:gd name="connsiteY0" fmla="*/ 0 h 10640220"/>
                          <a:gd name="connsiteX1" fmla="*/ 405449 w 9539971"/>
                          <a:gd name="connsiteY1" fmla="*/ 0 h 10640220"/>
                          <a:gd name="connsiteX2" fmla="*/ 715498 w 9539971"/>
                          <a:gd name="connsiteY2" fmla="*/ 0 h 10640220"/>
                          <a:gd name="connsiteX3" fmla="*/ 1025547 w 9539971"/>
                          <a:gd name="connsiteY3" fmla="*/ 0 h 10640220"/>
                          <a:gd name="connsiteX4" fmla="*/ 1812594 w 9539971"/>
                          <a:gd name="connsiteY4" fmla="*/ 0 h 10640220"/>
                          <a:gd name="connsiteX5" fmla="*/ 2122644 w 9539971"/>
                          <a:gd name="connsiteY5" fmla="*/ 0 h 10640220"/>
                          <a:gd name="connsiteX6" fmla="*/ 2718892 w 9539971"/>
                          <a:gd name="connsiteY6" fmla="*/ 0 h 10640220"/>
                          <a:gd name="connsiteX7" fmla="*/ 3124341 w 9539971"/>
                          <a:gd name="connsiteY7" fmla="*/ 0 h 10640220"/>
                          <a:gd name="connsiteX8" fmla="*/ 3529789 w 9539971"/>
                          <a:gd name="connsiteY8" fmla="*/ 0 h 10640220"/>
                          <a:gd name="connsiteX9" fmla="*/ 3935238 w 9539971"/>
                          <a:gd name="connsiteY9" fmla="*/ 0 h 10640220"/>
                          <a:gd name="connsiteX10" fmla="*/ 4340687 w 9539971"/>
                          <a:gd name="connsiteY10" fmla="*/ 0 h 10640220"/>
                          <a:gd name="connsiteX11" fmla="*/ 4841535 w 9539971"/>
                          <a:gd name="connsiteY11" fmla="*/ 0 h 10640220"/>
                          <a:gd name="connsiteX12" fmla="*/ 5246984 w 9539971"/>
                          <a:gd name="connsiteY12" fmla="*/ 0 h 10640220"/>
                          <a:gd name="connsiteX13" fmla="*/ 5747833 w 9539971"/>
                          <a:gd name="connsiteY13" fmla="*/ 0 h 10640220"/>
                          <a:gd name="connsiteX14" fmla="*/ 6439480 w 9539971"/>
                          <a:gd name="connsiteY14" fmla="*/ 0 h 10640220"/>
                          <a:gd name="connsiteX15" fmla="*/ 6844929 w 9539971"/>
                          <a:gd name="connsiteY15" fmla="*/ 0 h 10640220"/>
                          <a:gd name="connsiteX16" fmla="*/ 7154978 w 9539971"/>
                          <a:gd name="connsiteY16" fmla="*/ 0 h 10640220"/>
                          <a:gd name="connsiteX17" fmla="*/ 7942026 w 9539971"/>
                          <a:gd name="connsiteY17" fmla="*/ 0 h 10640220"/>
                          <a:gd name="connsiteX18" fmla="*/ 8252075 w 9539971"/>
                          <a:gd name="connsiteY18" fmla="*/ 0 h 10640220"/>
                          <a:gd name="connsiteX19" fmla="*/ 8848323 w 9539971"/>
                          <a:gd name="connsiteY19" fmla="*/ 0 h 10640220"/>
                          <a:gd name="connsiteX20" fmla="*/ 9539971 w 9539971"/>
                          <a:gd name="connsiteY20" fmla="*/ 0 h 10640220"/>
                          <a:gd name="connsiteX21" fmla="*/ 9539971 w 9539971"/>
                          <a:gd name="connsiteY21" fmla="*/ 697526 h 10640220"/>
                          <a:gd name="connsiteX22" fmla="*/ 9539971 w 9539971"/>
                          <a:gd name="connsiteY22" fmla="*/ 1395051 h 10640220"/>
                          <a:gd name="connsiteX23" fmla="*/ 9539971 w 9539971"/>
                          <a:gd name="connsiteY23" fmla="*/ 1879772 h 10640220"/>
                          <a:gd name="connsiteX24" fmla="*/ 9539971 w 9539971"/>
                          <a:gd name="connsiteY24" fmla="*/ 2258091 h 10640220"/>
                          <a:gd name="connsiteX25" fmla="*/ 9539971 w 9539971"/>
                          <a:gd name="connsiteY25" fmla="*/ 2636410 h 10640220"/>
                          <a:gd name="connsiteX26" fmla="*/ 9539971 w 9539971"/>
                          <a:gd name="connsiteY26" fmla="*/ 3333936 h 10640220"/>
                          <a:gd name="connsiteX27" fmla="*/ 9539971 w 9539971"/>
                          <a:gd name="connsiteY27" fmla="*/ 3605852 h 10640220"/>
                          <a:gd name="connsiteX28" fmla="*/ 9539971 w 9539971"/>
                          <a:gd name="connsiteY28" fmla="*/ 4090573 h 10640220"/>
                          <a:gd name="connsiteX29" fmla="*/ 9539971 w 9539971"/>
                          <a:gd name="connsiteY29" fmla="*/ 4681697 h 10640220"/>
                          <a:gd name="connsiteX30" fmla="*/ 9539971 w 9539971"/>
                          <a:gd name="connsiteY30" fmla="*/ 5060016 h 10640220"/>
                          <a:gd name="connsiteX31" fmla="*/ 9539971 w 9539971"/>
                          <a:gd name="connsiteY31" fmla="*/ 5863943 h 10640220"/>
                          <a:gd name="connsiteX32" fmla="*/ 9539971 w 9539971"/>
                          <a:gd name="connsiteY32" fmla="*/ 6135860 h 10640220"/>
                          <a:gd name="connsiteX33" fmla="*/ 9539971 w 9539971"/>
                          <a:gd name="connsiteY33" fmla="*/ 6407777 h 10640220"/>
                          <a:gd name="connsiteX34" fmla="*/ 9539971 w 9539971"/>
                          <a:gd name="connsiteY34" fmla="*/ 6892498 h 10640220"/>
                          <a:gd name="connsiteX35" fmla="*/ 9539971 w 9539971"/>
                          <a:gd name="connsiteY35" fmla="*/ 7483621 h 10640220"/>
                          <a:gd name="connsiteX36" fmla="*/ 9539971 w 9539971"/>
                          <a:gd name="connsiteY36" fmla="*/ 8181147 h 10640220"/>
                          <a:gd name="connsiteX37" fmla="*/ 9539971 w 9539971"/>
                          <a:gd name="connsiteY37" fmla="*/ 8878672 h 10640220"/>
                          <a:gd name="connsiteX38" fmla="*/ 9539971 w 9539971"/>
                          <a:gd name="connsiteY38" fmla="*/ 9682600 h 10640220"/>
                          <a:gd name="connsiteX39" fmla="*/ 9539971 w 9539971"/>
                          <a:gd name="connsiteY39" fmla="*/ 10640220 h 10640220"/>
                          <a:gd name="connsiteX40" fmla="*/ 9229922 w 9539971"/>
                          <a:gd name="connsiteY40" fmla="*/ 10640220 h 10640220"/>
                          <a:gd name="connsiteX41" fmla="*/ 8538274 w 9539971"/>
                          <a:gd name="connsiteY41" fmla="*/ 10640220 h 10640220"/>
                          <a:gd name="connsiteX42" fmla="*/ 7846626 w 9539971"/>
                          <a:gd name="connsiteY42" fmla="*/ 10640220 h 10640220"/>
                          <a:gd name="connsiteX43" fmla="*/ 7250378 w 9539971"/>
                          <a:gd name="connsiteY43" fmla="*/ 10640220 h 10640220"/>
                          <a:gd name="connsiteX44" fmla="*/ 6749529 w 9539971"/>
                          <a:gd name="connsiteY44" fmla="*/ 10640220 h 10640220"/>
                          <a:gd name="connsiteX45" fmla="*/ 5962482 w 9539971"/>
                          <a:gd name="connsiteY45" fmla="*/ 10640220 h 10640220"/>
                          <a:gd name="connsiteX46" fmla="*/ 5366234 w 9539971"/>
                          <a:gd name="connsiteY46" fmla="*/ 10640220 h 10640220"/>
                          <a:gd name="connsiteX47" fmla="*/ 4960785 w 9539971"/>
                          <a:gd name="connsiteY47" fmla="*/ 10640220 h 10640220"/>
                          <a:gd name="connsiteX48" fmla="*/ 4555336 w 9539971"/>
                          <a:gd name="connsiteY48" fmla="*/ 10640220 h 10640220"/>
                          <a:gd name="connsiteX49" fmla="*/ 4245287 w 9539971"/>
                          <a:gd name="connsiteY49" fmla="*/ 10640220 h 10640220"/>
                          <a:gd name="connsiteX50" fmla="*/ 3649039 w 9539971"/>
                          <a:gd name="connsiteY50" fmla="*/ 10640220 h 10640220"/>
                          <a:gd name="connsiteX51" fmla="*/ 3243590 w 9539971"/>
                          <a:gd name="connsiteY51" fmla="*/ 10640220 h 10640220"/>
                          <a:gd name="connsiteX52" fmla="*/ 2456543 w 9539971"/>
                          <a:gd name="connsiteY52" fmla="*/ 10640220 h 10640220"/>
                          <a:gd name="connsiteX53" fmla="*/ 1764895 w 9539971"/>
                          <a:gd name="connsiteY53" fmla="*/ 10640220 h 10640220"/>
                          <a:gd name="connsiteX54" fmla="*/ 1264046 w 9539971"/>
                          <a:gd name="connsiteY54" fmla="*/ 10640220 h 10640220"/>
                          <a:gd name="connsiteX55" fmla="*/ 0 w 9539971"/>
                          <a:gd name="connsiteY55" fmla="*/ 10640220 h 10640220"/>
                          <a:gd name="connsiteX56" fmla="*/ 0 w 9539971"/>
                          <a:gd name="connsiteY56" fmla="*/ 10049097 h 10640220"/>
                          <a:gd name="connsiteX57" fmla="*/ 0 w 9539971"/>
                          <a:gd name="connsiteY57" fmla="*/ 9670778 h 10640220"/>
                          <a:gd name="connsiteX58" fmla="*/ 0 w 9539971"/>
                          <a:gd name="connsiteY58" fmla="*/ 8973252 h 10640220"/>
                          <a:gd name="connsiteX59" fmla="*/ 0 w 9539971"/>
                          <a:gd name="connsiteY59" fmla="*/ 8169324 h 10640220"/>
                          <a:gd name="connsiteX60" fmla="*/ 0 w 9539971"/>
                          <a:gd name="connsiteY60" fmla="*/ 7365397 h 10640220"/>
                          <a:gd name="connsiteX61" fmla="*/ 0 w 9539971"/>
                          <a:gd name="connsiteY61" fmla="*/ 6774273 h 10640220"/>
                          <a:gd name="connsiteX62" fmla="*/ 0 w 9539971"/>
                          <a:gd name="connsiteY62" fmla="*/ 6289552 h 10640220"/>
                          <a:gd name="connsiteX63" fmla="*/ 0 w 9539971"/>
                          <a:gd name="connsiteY63" fmla="*/ 5698429 h 10640220"/>
                          <a:gd name="connsiteX64" fmla="*/ 0 w 9539971"/>
                          <a:gd name="connsiteY64" fmla="*/ 5107306 h 10640220"/>
                          <a:gd name="connsiteX65" fmla="*/ 0 w 9539971"/>
                          <a:gd name="connsiteY65" fmla="*/ 4835389 h 10640220"/>
                          <a:gd name="connsiteX66" fmla="*/ 0 w 9539971"/>
                          <a:gd name="connsiteY66" fmla="*/ 4137863 h 10640220"/>
                          <a:gd name="connsiteX67" fmla="*/ 0 w 9539971"/>
                          <a:gd name="connsiteY67" fmla="*/ 3440338 h 10640220"/>
                          <a:gd name="connsiteX68" fmla="*/ 0 w 9539971"/>
                          <a:gd name="connsiteY68" fmla="*/ 3168421 h 10640220"/>
                          <a:gd name="connsiteX69" fmla="*/ 0 w 9539971"/>
                          <a:gd name="connsiteY69" fmla="*/ 2790102 h 10640220"/>
                          <a:gd name="connsiteX70" fmla="*/ 0 w 9539971"/>
                          <a:gd name="connsiteY70" fmla="*/ 2305381 h 10640220"/>
                          <a:gd name="connsiteX71" fmla="*/ 0 w 9539971"/>
                          <a:gd name="connsiteY71" fmla="*/ 1927062 h 10640220"/>
                          <a:gd name="connsiteX72" fmla="*/ 0 w 9539971"/>
                          <a:gd name="connsiteY72" fmla="*/ 1335939 h 10640220"/>
                          <a:gd name="connsiteX73" fmla="*/ 0 w 9539971"/>
                          <a:gd name="connsiteY73" fmla="*/ 957620 h 10640220"/>
                          <a:gd name="connsiteX74" fmla="*/ 0 w 9539971"/>
                          <a:gd name="connsiteY74" fmla="*/ 0 h 106402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</a:cxnLst>
                        <a:rect l="l" t="t" r="r" b="b"/>
                        <a:pathLst>
                          <a:path w="9539971" h="10640220" fill="none" extrusionOk="0">
                            <a:moveTo>
                              <a:pt x="0" y="0"/>
                            </a:moveTo>
                            <a:cubicBezTo>
                              <a:pt x="128045" y="-33350"/>
                              <a:pt x="296672" y="23591"/>
                              <a:pt x="405449" y="0"/>
                            </a:cubicBezTo>
                            <a:cubicBezTo>
                              <a:pt x="514226" y="-23591"/>
                              <a:pt x="561344" y="28052"/>
                              <a:pt x="715498" y="0"/>
                            </a:cubicBezTo>
                            <a:cubicBezTo>
                              <a:pt x="869652" y="-28052"/>
                              <a:pt x="897862" y="19849"/>
                              <a:pt x="1025547" y="0"/>
                            </a:cubicBezTo>
                            <a:cubicBezTo>
                              <a:pt x="1153232" y="-19849"/>
                              <a:pt x="1423605" y="57057"/>
                              <a:pt x="1812594" y="0"/>
                            </a:cubicBezTo>
                            <a:cubicBezTo>
                              <a:pt x="2201583" y="-57057"/>
                              <a:pt x="2020922" y="25009"/>
                              <a:pt x="2122644" y="0"/>
                            </a:cubicBezTo>
                            <a:cubicBezTo>
                              <a:pt x="2224366" y="-25009"/>
                              <a:pt x="2487851" y="49807"/>
                              <a:pt x="2718892" y="0"/>
                            </a:cubicBezTo>
                            <a:cubicBezTo>
                              <a:pt x="2949933" y="-49807"/>
                              <a:pt x="2935140" y="19140"/>
                              <a:pt x="3124341" y="0"/>
                            </a:cubicBezTo>
                            <a:cubicBezTo>
                              <a:pt x="3313542" y="-19140"/>
                              <a:pt x="3385708" y="1683"/>
                              <a:pt x="3529789" y="0"/>
                            </a:cubicBezTo>
                            <a:cubicBezTo>
                              <a:pt x="3673870" y="-1683"/>
                              <a:pt x="3821573" y="30828"/>
                              <a:pt x="3935238" y="0"/>
                            </a:cubicBezTo>
                            <a:cubicBezTo>
                              <a:pt x="4048903" y="-30828"/>
                              <a:pt x="4218668" y="45896"/>
                              <a:pt x="4340687" y="0"/>
                            </a:cubicBezTo>
                            <a:cubicBezTo>
                              <a:pt x="4462706" y="-45896"/>
                              <a:pt x="4695589" y="56858"/>
                              <a:pt x="4841535" y="0"/>
                            </a:cubicBezTo>
                            <a:cubicBezTo>
                              <a:pt x="4987481" y="-56858"/>
                              <a:pt x="5044510" y="19650"/>
                              <a:pt x="5246984" y="0"/>
                            </a:cubicBezTo>
                            <a:cubicBezTo>
                              <a:pt x="5449458" y="-19650"/>
                              <a:pt x="5623305" y="8600"/>
                              <a:pt x="5747833" y="0"/>
                            </a:cubicBezTo>
                            <a:cubicBezTo>
                              <a:pt x="5872361" y="-8600"/>
                              <a:pt x="6143002" y="26401"/>
                              <a:pt x="6439480" y="0"/>
                            </a:cubicBezTo>
                            <a:cubicBezTo>
                              <a:pt x="6735958" y="-26401"/>
                              <a:pt x="6751565" y="22541"/>
                              <a:pt x="6844929" y="0"/>
                            </a:cubicBezTo>
                            <a:cubicBezTo>
                              <a:pt x="6938293" y="-22541"/>
                              <a:pt x="7043077" y="10907"/>
                              <a:pt x="7154978" y="0"/>
                            </a:cubicBezTo>
                            <a:cubicBezTo>
                              <a:pt x="7266879" y="-10907"/>
                              <a:pt x="7652800" y="67520"/>
                              <a:pt x="7942026" y="0"/>
                            </a:cubicBezTo>
                            <a:cubicBezTo>
                              <a:pt x="8231252" y="-67520"/>
                              <a:pt x="8177876" y="9813"/>
                              <a:pt x="8252075" y="0"/>
                            </a:cubicBezTo>
                            <a:cubicBezTo>
                              <a:pt x="8326274" y="-9813"/>
                              <a:pt x="8583987" y="3552"/>
                              <a:pt x="8848323" y="0"/>
                            </a:cubicBezTo>
                            <a:cubicBezTo>
                              <a:pt x="9112659" y="-3552"/>
                              <a:pt x="9231187" y="1172"/>
                              <a:pt x="9539971" y="0"/>
                            </a:cubicBezTo>
                            <a:cubicBezTo>
                              <a:pt x="9591478" y="290849"/>
                              <a:pt x="9508916" y="552057"/>
                              <a:pt x="9539971" y="697526"/>
                            </a:cubicBezTo>
                            <a:cubicBezTo>
                              <a:pt x="9571026" y="842995"/>
                              <a:pt x="9531780" y="1053945"/>
                              <a:pt x="9539971" y="1395051"/>
                            </a:cubicBezTo>
                            <a:cubicBezTo>
                              <a:pt x="9548162" y="1736157"/>
                              <a:pt x="9525658" y="1742397"/>
                              <a:pt x="9539971" y="1879772"/>
                            </a:cubicBezTo>
                            <a:cubicBezTo>
                              <a:pt x="9554284" y="2017147"/>
                              <a:pt x="9512020" y="2151285"/>
                              <a:pt x="9539971" y="2258091"/>
                            </a:cubicBezTo>
                            <a:cubicBezTo>
                              <a:pt x="9567922" y="2364897"/>
                              <a:pt x="9494814" y="2522684"/>
                              <a:pt x="9539971" y="2636410"/>
                            </a:cubicBezTo>
                            <a:cubicBezTo>
                              <a:pt x="9585128" y="2750136"/>
                              <a:pt x="9479770" y="3026173"/>
                              <a:pt x="9539971" y="3333936"/>
                            </a:cubicBezTo>
                            <a:cubicBezTo>
                              <a:pt x="9600172" y="3641699"/>
                              <a:pt x="9536320" y="3501113"/>
                              <a:pt x="9539971" y="3605852"/>
                            </a:cubicBezTo>
                            <a:cubicBezTo>
                              <a:pt x="9543622" y="3710591"/>
                              <a:pt x="9489542" y="3903065"/>
                              <a:pt x="9539971" y="4090573"/>
                            </a:cubicBezTo>
                            <a:cubicBezTo>
                              <a:pt x="9590400" y="4278081"/>
                              <a:pt x="9532965" y="4426993"/>
                              <a:pt x="9539971" y="4681697"/>
                            </a:cubicBezTo>
                            <a:cubicBezTo>
                              <a:pt x="9546977" y="4936401"/>
                              <a:pt x="9507698" y="4872919"/>
                              <a:pt x="9539971" y="5060016"/>
                            </a:cubicBezTo>
                            <a:cubicBezTo>
                              <a:pt x="9572244" y="5247113"/>
                              <a:pt x="9521384" y="5491732"/>
                              <a:pt x="9539971" y="5863943"/>
                            </a:cubicBezTo>
                            <a:cubicBezTo>
                              <a:pt x="9558558" y="6236154"/>
                              <a:pt x="9529460" y="6054217"/>
                              <a:pt x="9539971" y="6135860"/>
                            </a:cubicBezTo>
                            <a:cubicBezTo>
                              <a:pt x="9550482" y="6217503"/>
                              <a:pt x="9511590" y="6344947"/>
                              <a:pt x="9539971" y="6407777"/>
                            </a:cubicBezTo>
                            <a:cubicBezTo>
                              <a:pt x="9568352" y="6470607"/>
                              <a:pt x="9514244" y="6764979"/>
                              <a:pt x="9539971" y="6892498"/>
                            </a:cubicBezTo>
                            <a:cubicBezTo>
                              <a:pt x="9565698" y="7020017"/>
                              <a:pt x="9477045" y="7246101"/>
                              <a:pt x="9539971" y="7483621"/>
                            </a:cubicBezTo>
                            <a:cubicBezTo>
                              <a:pt x="9602897" y="7721141"/>
                              <a:pt x="9492540" y="7947032"/>
                              <a:pt x="9539971" y="8181147"/>
                            </a:cubicBezTo>
                            <a:cubicBezTo>
                              <a:pt x="9587402" y="8415262"/>
                              <a:pt x="9457183" y="8675503"/>
                              <a:pt x="9539971" y="8878672"/>
                            </a:cubicBezTo>
                            <a:cubicBezTo>
                              <a:pt x="9622759" y="9081842"/>
                              <a:pt x="9535412" y="9492537"/>
                              <a:pt x="9539971" y="9682600"/>
                            </a:cubicBezTo>
                            <a:cubicBezTo>
                              <a:pt x="9544530" y="9872663"/>
                              <a:pt x="9497275" y="10329631"/>
                              <a:pt x="9539971" y="10640220"/>
                            </a:cubicBezTo>
                            <a:cubicBezTo>
                              <a:pt x="9457426" y="10654613"/>
                              <a:pt x="9362127" y="10605485"/>
                              <a:pt x="9229922" y="10640220"/>
                            </a:cubicBezTo>
                            <a:cubicBezTo>
                              <a:pt x="9097717" y="10674955"/>
                              <a:pt x="8819359" y="10616325"/>
                              <a:pt x="8538274" y="10640220"/>
                            </a:cubicBezTo>
                            <a:cubicBezTo>
                              <a:pt x="8257189" y="10664115"/>
                              <a:pt x="8103452" y="10587239"/>
                              <a:pt x="7846626" y="10640220"/>
                            </a:cubicBezTo>
                            <a:cubicBezTo>
                              <a:pt x="7589800" y="10693201"/>
                              <a:pt x="7467548" y="10630205"/>
                              <a:pt x="7250378" y="10640220"/>
                            </a:cubicBezTo>
                            <a:cubicBezTo>
                              <a:pt x="7033208" y="10650235"/>
                              <a:pt x="6964684" y="10581517"/>
                              <a:pt x="6749529" y="10640220"/>
                            </a:cubicBezTo>
                            <a:cubicBezTo>
                              <a:pt x="6534374" y="10698923"/>
                              <a:pt x="6194645" y="10582616"/>
                              <a:pt x="5962482" y="10640220"/>
                            </a:cubicBezTo>
                            <a:cubicBezTo>
                              <a:pt x="5730319" y="10697824"/>
                              <a:pt x="5593809" y="10637431"/>
                              <a:pt x="5366234" y="10640220"/>
                            </a:cubicBezTo>
                            <a:cubicBezTo>
                              <a:pt x="5138659" y="10643009"/>
                              <a:pt x="5048715" y="10594082"/>
                              <a:pt x="4960785" y="10640220"/>
                            </a:cubicBezTo>
                            <a:cubicBezTo>
                              <a:pt x="4872855" y="10686358"/>
                              <a:pt x="4750058" y="10599681"/>
                              <a:pt x="4555336" y="10640220"/>
                            </a:cubicBezTo>
                            <a:cubicBezTo>
                              <a:pt x="4360614" y="10680759"/>
                              <a:pt x="4324007" y="10634861"/>
                              <a:pt x="4245287" y="10640220"/>
                            </a:cubicBezTo>
                            <a:cubicBezTo>
                              <a:pt x="4166567" y="10645579"/>
                              <a:pt x="3829448" y="10615790"/>
                              <a:pt x="3649039" y="10640220"/>
                            </a:cubicBezTo>
                            <a:cubicBezTo>
                              <a:pt x="3468630" y="10664650"/>
                              <a:pt x="3328129" y="10599395"/>
                              <a:pt x="3243590" y="10640220"/>
                            </a:cubicBezTo>
                            <a:cubicBezTo>
                              <a:pt x="3159051" y="10681045"/>
                              <a:pt x="2756649" y="10553499"/>
                              <a:pt x="2456543" y="10640220"/>
                            </a:cubicBezTo>
                            <a:cubicBezTo>
                              <a:pt x="2156437" y="10726941"/>
                              <a:pt x="1971555" y="10557414"/>
                              <a:pt x="1764895" y="10640220"/>
                            </a:cubicBezTo>
                            <a:cubicBezTo>
                              <a:pt x="1558235" y="10723026"/>
                              <a:pt x="1434336" y="10629548"/>
                              <a:pt x="1264046" y="10640220"/>
                            </a:cubicBezTo>
                            <a:cubicBezTo>
                              <a:pt x="1093756" y="10650892"/>
                              <a:pt x="253057" y="10513494"/>
                              <a:pt x="0" y="10640220"/>
                            </a:cubicBezTo>
                            <a:cubicBezTo>
                              <a:pt x="-11985" y="10408174"/>
                              <a:pt x="7786" y="10311862"/>
                              <a:pt x="0" y="10049097"/>
                            </a:cubicBezTo>
                            <a:cubicBezTo>
                              <a:pt x="-7786" y="9786332"/>
                              <a:pt x="24532" y="9853253"/>
                              <a:pt x="0" y="9670778"/>
                            </a:cubicBezTo>
                            <a:cubicBezTo>
                              <a:pt x="-24532" y="9488303"/>
                              <a:pt x="31947" y="9199587"/>
                              <a:pt x="0" y="8973252"/>
                            </a:cubicBezTo>
                            <a:cubicBezTo>
                              <a:pt x="-31947" y="8746917"/>
                              <a:pt x="20576" y="8552419"/>
                              <a:pt x="0" y="8169324"/>
                            </a:cubicBezTo>
                            <a:cubicBezTo>
                              <a:pt x="-20576" y="7786229"/>
                              <a:pt x="48628" y="7696703"/>
                              <a:pt x="0" y="7365397"/>
                            </a:cubicBezTo>
                            <a:cubicBezTo>
                              <a:pt x="-48628" y="7034091"/>
                              <a:pt x="20438" y="6925487"/>
                              <a:pt x="0" y="6774273"/>
                            </a:cubicBezTo>
                            <a:cubicBezTo>
                              <a:pt x="-20438" y="6623059"/>
                              <a:pt x="12499" y="6451678"/>
                              <a:pt x="0" y="6289552"/>
                            </a:cubicBezTo>
                            <a:cubicBezTo>
                              <a:pt x="-12499" y="6127426"/>
                              <a:pt x="27560" y="5935895"/>
                              <a:pt x="0" y="5698429"/>
                            </a:cubicBezTo>
                            <a:cubicBezTo>
                              <a:pt x="-27560" y="5460963"/>
                              <a:pt x="17986" y="5229747"/>
                              <a:pt x="0" y="5107306"/>
                            </a:cubicBezTo>
                            <a:cubicBezTo>
                              <a:pt x="-17986" y="4984865"/>
                              <a:pt x="25017" y="4955161"/>
                              <a:pt x="0" y="4835389"/>
                            </a:cubicBezTo>
                            <a:cubicBezTo>
                              <a:pt x="-25017" y="4715617"/>
                              <a:pt x="28508" y="4324753"/>
                              <a:pt x="0" y="4137863"/>
                            </a:cubicBezTo>
                            <a:cubicBezTo>
                              <a:pt x="-28508" y="3950973"/>
                              <a:pt x="6465" y="3605017"/>
                              <a:pt x="0" y="3440338"/>
                            </a:cubicBezTo>
                            <a:cubicBezTo>
                              <a:pt x="-6465" y="3275659"/>
                              <a:pt x="6948" y="3297151"/>
                              <a:pt x="0" y="3168421"/>
                            </a:cubicBezTo>
                            <a:cubicBezTo>
                              <a:pt x="-6948" y="3039691"/>
                              <a:pt x="20481" y="2872517"/>
                              <a:pt x="0" y="2790102"/>
                            </a:cubicBezTo>
                            <a:cubicBezTo>
                              <a:pt x="-20481" y="2707687"/>
                              <a:pt x="19511" y="2497118"/>
                              <a:pt x="0" y="2305381"/>
                            </a:cubicBezTo>
                            <a:cubicBezTo>
                              <a:pt x="-19511" y="2113644"/>
                              <a:pt x="41511" y="2054635"/>
                              <a:pt x="0" y="1927062"/>
                            </a:cubicBezTo>
                            <a:cubicBezTo>
                              <a:pt x="-41511" y="1799489"/>
                              <a:pt x="14184" y="1618203"/>
                              <a:pt x="0" y="1335939"/>
                            </a:cubicBezTo>
                            <a:cubicBezTo>
                              <a:pt x="-14184" y="1053675"/>
                              <a:pt x="16250" y="1125291"/>
                              <a:pt x="0" y="957620"/>
                            </a:cubicBezTo>
                            <a:cubicBezTo>
                              <a:pt x="-16250" y="789949"/>
                              <a:pt x="108991" y="470769"/>
                              <a:pt x="0" y="0"/>
                            </a:cubicBezTo>
                            <a:close/>
                          </a:path>
                          <a:path w="9539971" h="10640220" stroke="0" extrusionOk="0">
                            <a:moveTo>
                              <a:pt x="0" y="0"/>
                            </a:moveTo>
                            <a:cubicBezTo>
                              <a:pt x="127973" y="-54821"/>
                              <a:pt x="345778" y="38212"/>
                              <a:pt x="500848" y="0"/>
                            </a:cubicBezTo>
                            <a:cubicBezTo>
                              <a:pt x="655918" y="-38212"/>
                              <a:pt x="745840" y="16007"/>
                              <a:pt x="810898" y="0"/>
                            </a:cubicBezTo>
                            <a:cubicBezTo>
                              <a:pt x="875956" y="-16007"/>
                              <a:pt x="1421743" y="17446"/>
                              <a:pt x="1597945" y="0"/>
                            </a:cubicBezTo>
                            <a:cubicBezTo>
                              <a:pt x="1774147" y="-17446"/>
                              <a:pt x="1988413" y="51780"/>
                              <a:pt x="2098794" y="0"/>
                            </a:cubicBezTo>
                            <a:cubicBezTo>
                              <a:pt x="2209175" y="-51780"/>
                              <a:pt x="2440784" y="29886"/>
                              <a:pt x="2599642" y="0"/>
                            </a:cubicBezTo>
                            <a:cubicBezTo>
                              <a:pt x="2758500" y="-29886"/>
                              <a:pt x="3023115" y="19968"/>
                              <a:pt x="3386690" y="0"/>
                            </a:cubicBezTo>
                            <a:cubicBezTo>
                              <a:pt x="3750265" y="-19968"/>
                              <a:pt x="3665274" y="35703"/>
                              <a:pt x="3792138" y="0"/>
                            </a:cubicBezTo>
                            <a:cubicBezTo>
                              <a:pt x="3919002" y="-35703"/>
                              <a:pt x="4231969" y="66602"/>
                              <a:pt x="4579186" y="0"/>
                            </a:cubicBezTo>
                            <a:cubicBezTo>
                              <a:pt x="4926403" y="-66602"/>
                              <a:pt x="5119362" y="34523"/>
                              <a:pt x="5366234" y="0"/>
                            </a:cubicBezTo>
                            <a:cubicBezTo>
                              <a:pt x="5613106" y="-34523"/>
                              <a:pt x="5751678" y="61731"/>
                              <a:pt x="5962482" y="0"/>
                            </a:cubicBezTo>
                            <a:cubicBezTo>
                              <a:pt x="6173286" y="-61731"/>
                              <a:pt x="6499866" y="12382"/>
                              <a:pt x="6749529" y="0"/>
                            </a:cubicBezTo>
                            <a:cubicBezTo>
                              <a:pt x="6999192" y="-12382"/>
                              <a:pt x="7068611" y="45523"/>
                              <a:pt x="7250378" y="0"/>
                            </a:cubicBezTo>
                            <a:cubicBezTo>
                              <a:pt x="7432145" y="-45523"/>
                              <a:pt x="7510348" y="54424"/>
                              <a:pt x="7751226" y="0"/>
                            </a:cubicBezTo>
                            <a:cubicBezTo>
                              <a:pt x="7992104" y="-54424"/>
                              <a:pt x="8159624" y="68314"/>
                              <a:pt x="8442874" y="0"/>
                            </a:cubicBezTo>
                            <a:cubicBezTo>
                              <a:pt x="8726124" y="-68314"/>
                              <a:pt x="8829062" y="8427"/>
                              <a:pt x="8943723" y="0"/>
                            </a:cubicBezTo>
                            <a:cubicBezTo>
                              <a:pt x="9058384" y="-8427"/>
                              <a:pt x="9310733" y="10987"/>
                              <a:pt x="9539971" y="0"/>
                            </a:cubicBezTo>
                            <a:cubicBezTo>
                              <a:pt x="9618863" y="273730"/>
                              <a:pt x="9532863" y="409457"/>
                              <a:pt x="9539971" y="803928"/>
                            </a:cubicBezTo>
                            <a:cubicBezTo>
                              <a:pt x="9547079" y="1198399"/>
                              <a:pt x="9517105" y="1302966"/>
                              <a:pt x="9539971" y="1501453"/>
                            </a:cubicBezTo>
                            <a:cubicBezTo>
                              <a:pt x="9562837" y="1699940"/>
                              <a:pt x="9458414" y="1862626"/>
                              <a:pt x="9539971" y="2198979"/>
                            </a:cubicBezTo>
                            <a:cubicBezTo>
                              <a:pt x="9621528" y="2535332"/>
                              <a:pt x="9510851" y="2406761"/>
                              <a:pt x="9539971" y="2470896"/>
                            </a:cubicBezTo>
                            <a:cubicBezTo>
                              <a:pt x="9569091" y="2535031"/>
                              <a:pt x="9529252" y="2710832"/>
                              <a:pt x="9539971" y="2849214"/>
                            </a:cubicBezTo>
                            <a:cubicBezTo>
                              <a:pt x="9550690" y="2987596"/>
                              <a:pt x="9485894" y="3345660"/>
                              <a:pt x="9539971" y="3546740"/>
                            </a:cubicBezTo>
                            <a:cubicBezTo>
                              <a:pt x="9594048" y="3747820"/>
                              <a:pt x="9523137" y="3928063"/>
                              <a:pt x="9539971" y="4031461"/>
                            </a:cubicBezTo>
                            <a:cubicBezTo>
                              <a:pt x="9556805" y="4134859"/>
                              <a:pt x="9510027" y="4255126"/>
                              <a:pt x="9539971" y="4409780"/>
                            </a:cubicBezTo>
                            <a:cubicBezTo>
                              <a:pt x="9569915" y="4564434"/>
                              <a:pt x="9529869" y="4953730"/>
                              <a:pt x="9539971" y="5107306"/>
                            </a:cubicBezTo>
                            <a:cubicBezTo>
                              <a:pt x="9550073" y="5260882"/>
                              <a:pt x="9473963" y="5512341"/>
                              <a:pt x="9539971" y="5698429"/>
                            </a:cubicBezTo>
                            <a:cubicBezTo>
                              <a:pt x="9605979" y="5884517"/>
                              <a:pt x="9513262" y="6151603"/>
                              <a:pt x="9539971" y="6289552"/>
                            </a:cubicBezTo>
                            <a:cubicBezTo>
                              <a:pt x="9566680" y="6427501"/>
                              <a:pt x="9472786" y="6736554"/>
                              <a:pt x="9539971" y="7093480"/>
                            </a:cubicBezTo>
                            <a:cubicBezTo>
                              <a:pt x="9607156" y="7450406"/>
                              <a:pt x="9463283" y="7531914"/>
                              <a:pt x="9539971" y="7791006"/>
                            </a:cubicBezTo>
                            <a:cubicBezTo>
                              <a:pt x="9616659" y="8050098"/>
                              <a:pt x="9534204" y="7950753"/>
                              <a:pt x="9539971" y="8062922"/>
                            </a:cubicBezTo>
                            <a:cubicBezTo>
                              <a:pt x="9545738" y="8175091"/>
                              <a:pt x="9515721" y="8375755"/>
                              <a:pt x="9539971" y="8547643"/>
                            </a:cubicBezTo>
                            <a:cubicBezTo>
                              <a:pt x="9564221" y="8719531"/>
                              <a:pt x="9508033" y="8961954"/>
                              <a:pt x="9539971" y="9351571"/>
                            </a:cubicBezTo>
                            <a:cubicBezTo>
                              <a:pt x="9571909" y="9741188"/>
                              <a:pt x="9506507" y="9707784"/>
                              <a:pt x="9539971" y="9942694"/>
                            </a:cubicBezTo>
                            <a:cubicBezTo>
                              <a:pt x="9573435" y="10177604"/>
                              <a:pt x="9487380" y="10367526"/>
                              <a:pt x="9539971" y="10640220"/>
                            </a:cubicBezTo>
                            <a:cubicBezTo>
                              <a:pt x="9434622" y="10684751"/>
                              <a:pt x="9211259" y="10601282"/>
                              <a:pt x="9039123" y="10640220"/>
                            </a:cubicBezTo>
                            <a:cubicBezTo>
                              <a:pt x="8866987" y="10679158"/>
                              <a:pt x="8790794" y="10619660"/>
                              <a:pt x="8633674" y="10640220"/>
                            </a:cubicBezTo>
                            <a:cubicBezTo>
                              <a:pt x="8476554" y="10660780"/>
                              <a:pt x="8193247" y="10585039"/>
                              <a:pt x="7942026" y="10640220"/>
                            </a:cubicBezTo>
                            <a:cubicBezTo>
                              <a:pt x="7690805" y="10695401"/>
                              <a:pt x="7709375" y="10638521"/>
                              <a:pt x="7536577" y="10640220"/>
                            </a:cubicBezTo>
                            <a:cubicBezTo>
                              <a:pt x="7363779" y="10641919"/>
                              <a:pt x="7319110" y="10627842"/>
                              <a:pt x="7226528" y="10640220"/>
                            </a:cubicBezTo>
                            <a:cubicBezTo>
                              <a:pt x="7133946" y="10652598"/>
                              <a:pt x="7007917" y="10632969"/>
                              <a:pt x="6821079" y="10640220"/>
                            </a:cubicBezTo>
                            <a:cubicBezTo>
                              <a:pt x="6634241" y="10647471"/>
                              <a:pt x="6438701" y="10583144"/>
                              <a:pt x="6320231" y="10640220"/>
                            </a:cubicBezTo>
                            <a:cubicBezTo>
                              <a:pt x="6201761" y="10697296"/>
                              <a:pt x="5873747" y="10627872"/>
                              <a:pt x="5723983" y="10640220"/>
                            </a:cubicBezTo>
                            <a:cubicBezTo>
                              <a:pt x="5574219" y="10652568"/>
                              <a:pt x="5412717" y="10627149"/>
                              <a:pt x="5318534" y="10640220"/>
                            </a:cubicBezTo>
                            <a:cubicBezTo>
                              <a:pt x="5224351" y="10653291"/>
                              <a:pt x="4869507" y="10574896"/>
                              <a:pt x="4531486" y="10640220"/>
                            </a:cubicBezTo>
                            <a:cubicBezTo>
                              <a:pt x="4193465" y="10705544"/>
                              <a:pt x="4194684" y="10586473"/>
                              <a:pt x="3935238" y="10640220"/>
                            </a:cubicBezTo>
                            <a:cubicBezTo>
                              <a:pt x="3675792" y="10693967"/>
                              <a:pt x="3505342" y="10586071"/>
                              <a:pt x="3148190" y="10640220"/>
                            </a:cubicBezTo>
                            <a:cubicBezTo>
                              <a:pt x="2791038" y="10694369"/>
                              <a:pt x="2785528" y="10610955"/>
                              <a:pt x="2456543" y="10640220"/>
                            </a:cubicBezTo>
                            <a:cubicBezTo>
                              <a:pt x="2127558" y="10669485"/>
                              <a:pt x="2056787" y="10582692"/>
                              <a:pt x="1955694" y="10640220"/>
                            </a:cubicBezTo>
                            <a:cubicBezTo>
                              <a:pt x="1854601" y="10697748"/>
                              <a:pt x="1545023" y="10578903"/>
                              <a:pt x="1264046" y="10640220"/>
                            </a:cubicBezTo>
                            <a:cubicBezTo>
                              <a:pt x="983069" y="10701537"/>
                              <a:pt x="1059886" y="10626404"/>
                              <a:pt x="858597" y="10640220"/>
                            </a:cubicBezTo>
                            <a:cubicBezTo>
                              <a:pt x="657308" y="10654036"/>
                              <a:pt x="184055" y="10568172"/>
                              <a:pt x="0" y="10640220"/>
                            </a:cubicBezTo>
                            <a:cubicBezTo>
                              <a:pt x="-4330" y="10525698"/>
                              <a:pt x="6268" y="10427331"/>
                              <a:pt x="0" y="10368303"/>
                            </a:cubicBezTo>
                            <a:cubicBezTo>
                              <a:pt x="-6268" y="10309275"/>
                              <a:pt x="27879" y="9828763"/>
                              <a:pt x="0" y="9564376"/>
                            </a:cubicBezTo>
                            <a:cubicBezTo>
                              <a:pt x="-27879" y="9299989"/>
                              <a:pt x="43240" y="9179632"/>
                              <a:pt x="0" y="8866850"/>
                            </a:cubicBezTo>
                            <a:cubicBezTo>
                              <a:pt x="-43240" y="8554068"/>
                              <a:pt x="24995" y="8393844"/>
                              <a:pt x="0" y="8169324"/>
                            </a:cubicBezTo>
                            <a:cubicBezTo>
                              <a:pt x="-24995" y="7944804"/>
                              <a:pt x="2131" y="7679369"/>
                              <a:pt x="0" y="7471799"/>
                            </a:cubicBezTo>
                            <a:cubicBezTo>
                              <a:pt x="-2131" y="7264229"/>
                              <a:pt x="3629" y="7170170"/>
                              <a:pt x="0" y="7093480"/>
                            </a:cubicBezTo>
                            <a:cubicBezTo>
                              <a:pt x="-3629" y="7016790"/>
                              <a:pt x="63256" y="6526529"/>
                              <a:pt x="0" y="6289552"/>
                            </a:cubicBezTo>
                            <a:cubicBezTo>
                              <a:pt x="-63256" y="6052575"/>
                              <a:pt x="50097" y="5914801"/>
                              <a:pt x="0" y="5698429"/>
                            </a:cubicBezTo>
                            <a:cubicBezTo>
                              <a:pt x="-50097" y="5482057"/>
                              <a:pt x="2207" y="5530868"/>
                              <a:pt x="0" y="5426512"/>
                            </a:cubicBezTo>
                            <a:cubicBezTo>
                              <a:pt x="-2207" y="5322156"/>
                              <a:pt x="67663" y="5059336"/>
                              <a:pt x="0" y="4835389"/>
                            </a:cubicBezTo>
                            <a:cubicBezTo>
                              <a:pt x="-67663" y="4611442"/>
                              <a:pt x="31945" y="4523389"/>
                              <a:pt x="0" y="4350668"/>
                            </a:cubicBezTo>
                            <a:cubicBezTo>
                              <a:pt x="-31945" y="4177947"/>
                              <a:pt x="7181" y="4058717"/>
                              <a:pt x="0" y="3865947"/>
                            </a:cubicBezTo>
                            <a:cubicBezTo>
                              <a:pt x="-7181" y="3673177"/>
                              <a:pt x="22056" y="3613232"/>
                              <a:pt x="0" y="3381225"/>
                            </a:cubicBezTo>
                            <a:cubicBezTo>
                              <a:pt x="-22056" y="3149218"/>
                              <a:pt x="8359" y="3026681"/>
                              <a:pt x="0" y="2896504"/>
                            </a:cubicBezTo>
                            <a:cubicBezTo>
                              <a:pt x="-8359" y="2766327"/>
                              <a:pt x="12820" y="2505904"/>
                              <a:pt x="0" y="2198979"/>
                            </a:cubicBezTo>
                            <a:cubicBezTo>
                              <a:pt x="-12820" y="1892055"/>
                              <a:pt x="53283" y="1866745"/>
                              <a:pt x="0" y="1607855"/>
                            </a:cubicBezTo>
                            <a:cubicBezTo>
                              <a:pt x="-53283" y="1348965"/>
                              <a:pt x="18888" y="1402992"/>
                              <a:pt x="0" y="1335939"/>
                            </a:cubicBezTo>
                            <a:cubicBezTo>
                              <a:pt x="-18888" y="1268886"/>
                              <a:pt x="11221" y="971781"/>
                              <a:pt x="0" y="851218"/>
                            </a:cubicBezTo>
                            <a:cubicBezTo>
                              <a:pt x="-11221" y="730655"/>
                              <a:pt x="33389" y="20374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13392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798DF-AA12-D78D-CACE-ED1A23B4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2CEE-3252-1643-32D6-3D5763D1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8108" y="0"/>
            <a:ext cx="5802923" cy="1324293"/>
          </a:xfrm>
        </p:spPr>
        <p:txBody>
          <a:bodyPr/>
          <a:lstStyle/>
          <a:p>
            <a:pPr algn="ctr"/>
            <a:r>
              <a:rPr lang="en-US" b="1" dirty="0"/>
              <a:t>The VQE Code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2F9FA97-81B5-0241-27A5-CF79474CA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B458F-A098-9C29-F8FC-3D32DF917C67}"/>
              </a:ext>
            </a:extLst>
          </p:cNvPr>
          <p:cNvSpPr txBox="1"/>
          <p:nvPr/>
        </p:nvSpPr>
        <p:spPr>
          <a:xfrm>
            <a:off x="16881231" y="1092004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9CC0E-DD71-9D41-0DBF-073EF33BC492}"/>
              </a:ext>
            </a:extLst>
          </p:cNvPr>
          <p:cNvGrpSpPr/>
          <p:nvPr/>
        </p:nvGrpSpPr>
        <p:grpSpPr>
          <a:xfrm>
            <a:off x="447066" y="777162"/>
            <a:ext cx="7050724" cy="5206575"/>
            <a:chOff x="927764" y="6055343"/>
            <a:chExt cx="5763560" cy="40959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0A6D2A-24A9-75AD-A4DA-1B538DD02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6749"/>
            <a:stretch/>
          </p:blipFill>
          <p:spPr>
            <a:xfrm>
              <a:off x="927764" y="6055343"/>
              <a:ext cx="5763560" cy="3230122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</p:pic>
        <p:sp>
          <p:nvSpPr>
            <p:cNvPr id="12" name="Text Placeholder 6">
              <a:extLst>
                <a:ext uri="{FF2B5EF4-FFF2-40B4-BE49-F238E27FC236}">
                  <a16:creationId xmlns:a16="http://schemas.microsoft.com/office/drawing/2014/main" id="{FC1392AD-0D79-5834-B09B-C93F7E9FE577}"/>
                </a:ext>
              </a:extLst>
            </p:cNvPr>
            <p:cNvSpPr txBox="1">
              <a:spLocks/>
            </p:cNvSpPr>
            <p:nvPr/>
          </p:nvSpPr>
          <p:spPr>
            <a:xfrm>
              <a:off x="927764" y="9295967"/>
              <a:ext cx="5763560" cy="855368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82880" tIns="91440" rIns="91440" bIns="18288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r>
                <a:rPr lang="en-US" sz="2400" kern="0" dirty="0">
                  <a:solidFill>
                    <a:schemeClr val="tx2"/>
                  </a:solidFill>
                </a:rPr>
                <a:t>Looping over the bond lengths and creating the Hydrogen molecule with </a:t>
              </a:r>
              <a:r>
                <a:rPr lang="en-US" sz="2400" kern="0" dirty="0" err="1">
                  <a:solidFill>
                    <a:schemeClr val="tx2"/>
                  </a:solidFill>
                </a:rPr>
                <a:t>PySCF</a:t>
              </a:r>
              <a:r>
                <a:rPr lang="en-US" sz="2400" kern="0" dirty="0">
                  <a:solidFill>
                    <a:schemeClr val="tx2"/>
                  </a:solidFill>
                </a:rPr>
                <a:t> </a:t>
              </a:r>
              <a:endParaRPr lang="en-US" sz="1400" kern="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93D78A-EF6F-97CD-E9EA-8864ED6A24EE}"/>
              </a:ext>
            </a:extLst>
          </p:cNvPr>
          <p:cNvGrpSpPr/>
          <p:nvPr/>
        </p:nvGrpSpPr>
        <p:grpSpPr>
          <a:xfrm>
            <a:off x="447066" y="6348535"/>
            <a:ext cx="7050724" cy="6590303"/>
            <a:chOff x="10673130" y="4935086"/>
            <a:chExt cx="6087371" cy="60054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38C7-7DBA-6B65-5C9A-FDEA19096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1144"/>
            <a:stretch/>
          </p:blipFill>
          <p:spPr>
            <a:xfrm>
              <a:off x="10673130" y="4935086"/>
              <a:ext cx="6087371" cy="4642463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</p:pic>
        <p:sp>
          <p:nvSpPr>
            <p:cNvPr id="15" name="Text Placeholder 6">
              <a:extLst>
                <a:ext uri="{FF2B5EF4-FFF2-40B4-BE49-F238E27FC236}">
                  <a16:creationId xmlns:a16="http://schemas.microsoft.com/office/drawing/2014/main" id="{7BDB787D-F9CE-3124-77BD-9A9C7958E65E}"/>
                </a:ext>
              </a:extLst>
            </p:cNvPr>
            <p:cNvSpPr txBox="1">
              <a:spLocks/>
            </p:cNvSpPr>
            <p:nvPr/>
          </p:nvSpPr>
          <p:spPr>
            <a:xfrm>
              <a:off x="10673130" y="9577549"/>
              <a:ext cx="6087371" cy="1362997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82880" tIns="91440" rIns="91440" bIns="18288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kern="0" dirty="0">
                  <a:solidFill>
                    <a:schemeClr val="tx2"/>
                  </a:solidFill>
                </a:rPr>
                <a:t>Creating the Electronic Structure problem with the molecule driver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kern="0" dirty="0">
                  <a:solidFill>
                    <a:schemeClr val="tx2"/>
                  </a:solidFill>
                </a:rPr>
                <a:t>Creating the initial state (ansatz)</a:t>
              </a:r>
              <a:endParaRPr lang="en-US" sz="1400" kern="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DA0346-1715-9C65-0EE8-BAF956318364}"/>
              </a:ext>
            </a:extLst>
          </p:cNvPr>
          <p:cNvGrpSpPr/>
          <p:nvPr/>
        </p:nvGrpSpPr>
        <p:grpSpPr>
          <a:xfrm>
            <a:off x="8053754" y="1571266"/>
            <a:ext cx="7227277" cy="3229334"/>
            <a:chOff x="8638931" y="1571266"/>
            <a:chExt cx="6642100" cy="27256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A58137-B83A-98CF-B3BC-5CF6DF978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0051"/>
            <a:stretch/>
          </p:blipFill>
          <p:spPr>
            <a:xfrm>
              <a:off x="8638931" y="1571266"/>
              <a:ext cx="6642100" cy="1840938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</p:pic>
        <p:sp>
          <p:nvSpPr>
            <p:cNvPr id="17" name="Text Placeholder 6">
              <a:extLst>
                <a:ext uri="{FF2B5EF4-FFF2-40B4-BE49-F238E27FC236}">
                  <a16:creationId xmlns:a16="http://schemas.microsoft.com/office/drawing/2014/main" id="{096C742C-6438-E695-BEB1-74BAC0DBB050}"/>
                </a:ext>
              </a:extLst>
            </p:cNvPr>
            <p:cNvSpPr txBox="1">
              <a:spLocks/>
            </p:cNvSpPr>
            <p:nvPr/>
          </p:nvSpPr>
          <p:spPr>
            <a:xfrm>
              <a:off x="8638931" y="3412204"/>
              <a:ext cx="6642100" cy="884675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82880" tIns="91440" rIns="91440" bIns="18288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kern="0" dirty="0">
                  <a:solidFill>
                    <a:schemeClr val="tx2"/>
                  </a:solidFill>
                </a:rPr>
                <a:t>Solving for Ground state energy using Variational Quantum </a:t>
              </a:r>
              <a:r>
                <a:rPr lang="en-US" sz="2400" kern="0" dirty="0" err="1">
                  <a:solidFill>
                    <a:schemeClr val="tx2"/>
                  </a:solidFill>
                </a:rPr>
                <a:t>Eigensolver</a:t>
              </a:r>
              <a:r>
                <a:rPr lang="en-US" sz="2400" kern="0" dirty="0">
                  <a:solidFill>
                    <a:schemeClr val="tx2"/>
                  </a:solidFill>
                </a:rPr>
                <a:t> </a:t>
              </a:r>
              <a:endParaRPr lang="en-US" sz="1400" kern="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570D07-C119-E6B4-9320-A5C36874BC3B}"/>
              </a:ext>
            </a:extLst>
          </p:cNvPr>
          <p:cNvGrpSpPr/>
          <p:nvPr/>
        </p:nvGrpSpPr>
        <p:grpSpPr>
          <a:xfrm>
            <a:off x="8053754" y="5270478"/>
            <a:ext cx="7227277" cy="2994292"/>
            <a:chOff x="8638931" y="5217725"/>
            <a:chExt cx="6642100" cy="24858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1314BB-FB05-A6E8-EFBC-445188217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9402" b="44278"/>
            <a:stretch/>
          </p:blipFill>
          <p:spPr>
            <a:xfrm>
              <a:off x="8638931" y="5217725"/>
              <a:ext cx="6642100" cy="1617786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</p:pic>
        <p:sp>
          <p:nvSpPr>
            <p:cNvPr id="19" name="Text Placeholder 6">
              <a:extLst>
                <a:ext uri="{FF2B5EF4-FFF2-40B4-BE49-F238E27FC236}">
                  <a16:creationId xmlns:a16="http://schemas.microsoft.com/office/drawing/2014/main" id="{5492E2C2-56F4-83B4-4EAF-567536DEF10A}"/>
                </a:ext>
              </a:extLst>
            </p:cNvPr>
            <p:cNvSpPr txBox="1">
              <a:spLocks/>
            </p:cNvSpPr>
            <p:nvPr/>
          </p:nvSpPr>
          <p:spPr>
            <a:xfrm>
              <a:off x="8638931" y="6835511"/>
              <a:ext cx="6642100" cy="868091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82880" tIns="91440" rIns="91440" bIns="18288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kern="0" dirty="0">
                  <a:solidFill>
                    <a:schemeClr val="tx2"/>
                  </a:solidFill>
                </a:rPr>
                <a:t>Solving using Exact Diagonalization</a:t>
              </a:r>
              <a:endParaRPr lang="en-US" sz="1400" kern="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CECFD5-2790-E180-BB09-60E27A795B2E}"/>
              </a:ext>
            </a:extLst>
          </p:cNvPr>
          <p:cNvGrpSpPr/>
          <p:nvPr/>
        </p:nvGrpSpPr>
        <p:grpSpPr>
          <a:xfrm>
            <a:off x="8053754" y="8750154"/>
            <a:ext cx="7227277" cy="4188684"/>
            <a:chOff x="8638931" y="8521554"/>
            <a:chExt cx="6642100" cy="38228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323D33-728C-0FFC-2295-EAB13D9AA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5633"/>
            <a:stretch/>
          </p:blipFill>
          <p:spPr>
            <a:xfrm>
              <a:off x="8638931" y="8521554"/>
              <a:ext cx="6642100" cy="2727155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244EDB69-C2C7-7D33-27AB-F3A669C5D2F6}"/>
                </a:ext>
              </a:extLst>
            </p:cNvPr>
            <p:cNvSpPr txBox="1">
              <a:spLocks/>
            </p:cNvSpPr>
            <p:nvPr/>
          </p:nvSpPr>
          <p:spPr>
            <a:xfrm>
              <a:off x="8638931" y="11248709"/>
              <a:ext cx="6642100" cy="1095691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82880" tIns="91440" rIns="91440" bIns="18288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kern="0" dirty="0">
                  <a:solidFill>
                    <a:schemeClr val="tx2"/>
                  </a:solidFill>
                </a:rPr>
                <a:t>Solving for Ground state energy using Restricted Hartree </a:t>
              </a:r>
              <a:r>
                <a:rPr lang="en-US" sz="2400" kern="0" dirty="0" err="1">
                  <a:solidFill>
                    <a:schemeClr val="tx2"/>
                  </a:solidFill>
                </a:rPr>
                <a:t>Fock</a:t>
              </a:r>
              <a:r>
                <a:rPr lang="en-US" sz="2400" kern="0" dirty="0">
                  <a:solidFill>
                    <a:schemeClr val="tx2"/>
                  </a:solidFill>
                </a:rPr>
                <a:t> Method</a:t>
              </a:r>
              <a:endParaRPr lang="en-US" sz="1400" kern="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FB14B3-DC19-F168-7EBA-923A1FE15665}"/>
              </a:ext>
            </a:extLst>
          </p:cNvPr>
          <p:cNvGrpSpPr/>
          <p:nvPr/>
        </p:nvGrpSpPr>
        <p:grpSpPr>
          <a:xfrm>
            <a:off x="15977673" y="5270478"/>
            <a:ext cx="7963142" cy="2994292"/>
            <a:chOff x="16308387" y="7876367"/>
            <a:chExt cx="7772400" cy="28767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37945F-24DC-BDBE-D2EB-E53B23EB1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08387" y="7876367"/>
              <a:ext cx="7772400" cy="1995439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</p:pic>
        <p:sp>
          <p:nvSpPr>
            <p:cNvPr id="24" name="Text Placeholder 6">
              <a:extLst>
                <a:ext uri="{FF2B5EF4-FFF2-40B4-BE49-F238E27FC236}">
                  <a16:creationId xmlns:a16="http://schemas.microsoft.com/office/drawing/2014/main" id="{AC48B1CF-A25E-8E69-DEE4-57C340A2288F}"/>
                </a:ext>
              </a:extLst>
            </p:cNvPr>
            <p:cNvSpPr txBox="1">
              <a:spLocks/>
            </p:cNvSpPr>
            <p:nvPr/>
          </p:nvSpPr>
          <p:spPr>
            <a:xfrm>
              <a:off x="16308387" y="9885068"/>
              <a:ext cx="7772400" cy="868091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82880" tIns="91440" rIns="91440" bIns="18288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kern="0" dirty="0">
                  <a:solidFill>
                    <a:schemeClr val="tx2"/>
                  </a:solidFill>
                </a:rPr>
                <a:t>Plotting the results</a:t>
              </a:r>
              <a:endParaRPr lang="en-US" sz="1400" kern="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85E428-6625-468C-80FB-3432594D065A}"/>
              </a:ext>
            </a:extLst>
          </p:cNvPr>
          <p:cNvGrpSpPr/>
          <p:nvPr/>
        </p:nvGrpSpPr>
        <p:grpSpPr>
          <a:xfrm>
            <a:off x="15977673" y="1571266"/>
            <a:ext cx="7963142" cy="3229334"/>
            <a:chOff x="16168415" y="1571266"/>
            <a:chExt cx="7772400" cy="32293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0D1186-3CED-FA11-2311-23646C1C0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68415" y="1571266"/>
              <a:ext cx="7772400" cy="2187515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</p:pic>
        <p:sp>
          <p:nvSpPr>
            <p:cNvPr id="25" name="Text Placeholder 6">
              <a:extLst>
                <a:ext uri="{FF2B5EF4-FFF2-40B4-BE49-F238E27FC236}">
                  <a16:creationId xmlns:a16="http://schemas.microsoft.com/office/drawing/2014/main" id="{155C91F2-3E59-FF62-16D7-8673BC8C24D2}"/>
                </a:ext>
              </a:extLst>
            </p:cNvPr>
            <p:cNvSpPr txBox="1">
              <a:spLocks/>
            </p:cNvSpPr>
            <p:nvPr/>
          </p:nvSpPr>
          <p:spPr>
            <a:xfrm>
              <a:off x="16168415" y="3758781"/>
              <a:ext cx="7772400" cy="1041819"/>
            </a:xfrm>
            <a:prstGeom prst="rect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  <a:prstDash val="solid"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82880" tIns="91440" rIns="91440" bIns="182880"/>
            <a:lstStyle>
              <a:lvl1pPr marL="0" marR="0" indent="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256032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512064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768096" marR="0" indent="-256032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1143000" marR="0" indent="-457200" algn="l" defTabSz="2438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2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184306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2205631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2568200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2930769" marR="0" indent="-389009" algn="l" defTabSz="2438400" rtl="0" eaLnBrk="1" latinLnBrk="0" hangingPunct="1">
                <a:lnSpc>
                  <a:spcPct val="100000"/>
                </a:lnSpc>
                <a:spcBef>
                  <a:spcPts val="290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36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kern="0" dirty="0">
                  <a:solidFill>
                    <a:schemeClr val="tx2"/>
                  </a:solidFill>
                </a:rPr>
                <a:t>Calculating the minimum eigen value/ energy value throughout all the iterations over varied bond lengths</a:t>
              </a:r>
              <a:endParaRPr lang="en-US" sz="1400" kern="0" dirty="0">
                <a:solidFill>
                  <a:schemeClr val="tx2"/>
                </a:solidFill>
              </a:endParaRPr>
            </a:p>
          </p:txBody>
        </p:sp>
      </p:grpSp>
      <p:pic>
        <p:nvPicPr>
          <p:cNvPr id="29" name="Picture 28" descr="A graph of energy with colorful lines&#10;&#10;Description automatically generated with medium confidence">
            <a:extLst>
              <a:ext uri="{FF2B5EF4-FFF2-40B4-BE49-F238E27FC236}">
                <a16:creationId xmlns:a16="http://schemas.microsoft.com/office/drawing/2014/main" id="{CF988923-790D-4157-67B3-873829CAF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77673" y="8446773"/>
            <a:ext cx="7963142" cy="4504356"/>
          </a:xfrm>
          <a:prstGeom prst="rect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8604DDB-E9CF-E613-764D-A75466246DD1}"/>
              </a:ext>
            </a:extLst>
          </p:cNvPr>
          <p:cNvSpPr/>
          <p:nvPr/>
        </p:nvSpPr>
        <p:spPr bwMode="auto">
          <a:xfrm>
            <a:off x="91649" y="443054"/>
            <a:ext cx="660766" cy="668215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322D0C-96AA-BF88-7D59-4ECB3201BADB}"/>
              </a:ext>
            </a:extLst>
          </p:cNvPr>
          <p:cNvSpPr/>
          <p:nvPr/>
        </p:nvSpPr>
        <p:spPr bwMode="auto">
          <a:xfrm>
            <a:off x="115977" y="6205839"/>
            <a:ext cx="660766" cy="668215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C3A252-1051-5E22-6302-A16CF0774503}"/>
              </a:ext>
            </a:extLst>
          </p:cNvPr>
          <p:cNvSpPr/>
          <p:nvPr/>
        </p:nvSpPr>
        <p:spPr bwMode="auto">
          <a:xfrm>
            <a:off x="7723371" y="1226325"/>
            <a:ext cx="660766" cy="668215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AC54C38-B9B1-3AE7-913D-6647C25E6C35}"/>
              </a:ext>
            </a:extLst>
          </p:cNvPr>
          <p:cNvSpPr/>
          <p:nvPr/>
        </p:nvSpPr>
        <p:spPr bwMode="auto">
          <a:xfrm>
            <a:off x="7748736" y="4993696"/>
            <a:ext cx="660766" cy="668215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E741204-FAD9-2AA1-5C4B-9F6684BB7D12}"/>
              </a:ext>
            </a:extLst>
          </p:cNvPr>
          <p:cNvSpPr/>
          <p:nvPr/>
        </p:nvSpPr>
        <p:spPr bwMode="auto">
          <a:xfrm>
            <a:off x="7720000" y="8416046"/>
            <a:ext cx="660766" cy="668215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4D06B-3D45-3ABB-71C0-FF90977656D1}"/>
              </a:ext>
            </a:extLst>
          </p:cNvPr>
          <p:cNvSpPr/>
          <p:nvPr/>
        </p:nvSpPr>
        <p:spPr bwMode="auto">
          <a:xfrm>
            <a:off x="15625275" y="1226325"/>
            <a:ext cx="660766" cy="668215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6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9C55D0-D260-F6AE-65D3-34E9BA5D2537}"/>
              </a:ext>
            </a:extLst>
          </p:cNvPr>
          <p:cNvSpPr/>
          <p:nvPr/>
        </p:nvSpPr>
        <p:spPr bwMode="auto">
          <a:xfrm>
            <a:off x="15625275" y="4993695"/>
            <a:ext cx="660766" cy="668215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7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44540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0BDA-922B-BFB3-A929-4B0AE7D6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9"/>
            <a:ext cx="12187428" cy="133045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BAE723-6B9B-D58A-7AB1-0978BE1875E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324462" y="8473998"/>
                <a:ext cx="22217130" cy="4146786"/>
              </a:xfrm>
            </p:spPr>
            <p:txBody>
              <a:bodyPr/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i="1" dirty="0">
                    <a:latin typeface="+mn-lt"/>
                  </a:rPr>
                  <a:t>The results compare VQE, Exact Diagonalization, and RHF for the ground-state energy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3200" i="1" dirty="0">
                  <a:latin typeface="+mn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i="1" dirty="0">
                    <a:latin typeface="+mn-lt"/>
                  </a:rPr>
                  <a:t>VQE closely approximates the exact ground-state energy, outperforming RHF. 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i="1" dirty="0">
                    <a:latin typeface="+mn-lt"/>
                  </a:rPr>
                  <a:t>RHF overestimates energy due to its neglect of electron correlation effects. 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i="1" dirty="0">
                    <a:latin typeface="+mn-lt"/>
                  </a:rPr>
                  <a:t>RHF deviates significantly at larger bond lengths, while VQE aligns closely with exact results. 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i="1" dirty="0">
                    <a:latin typeface="+mn-lt"/>
                  </a:rPr>
                  <a:t>VQE demonstrates the potential of quantum algorithms for accurate molecular energy calculations.</a:t>
                </a:r>
                <a:endParaRPr lang="en-US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BAE723-6B9B-D58A-7AB1-0978BE187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324462" y="8473998"/>
                <a:ext cx="22217130" cy="4146786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3FB43-2228-A45C-17AE-ECEB9912B8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9F8CD-6D51-9127-DAD8-2FD377FBC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A99B86-4BEC-D959-1896-404AB1BE9DF6}"/>
              </a:ext>
            </a:extLst>
          </p:cNvPr>
          <p:cNvCxnSpPr>
            <a:cxnSpLocks/>
          </p:cNvCxnSpPr>
          <p:nvPr/>
        </p:nvCxnSpPr>
        <p:spPr bwMode="auto">
          <a:xfrm>
            <a:off x="860440" y="7974575"/>
            <a:ext cx="2266629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0B58301-900E-26EC-DD45-B3A28B96C680}"/>
              </a:ext>
            </a:extLst>
          </p:cNvPr>
          <p:cNvSpPr txBox="1">
            <a:spLocks/>
          </p:cNvSpPr>
          <p:nvPr/>
        </p:nvSpPr>
        <p:spPr>
          <a:xfrm>
            <a:off x="13928182" y="1376568"/>
            <a:ext cx="9598552" cy="548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algn="ctr"/>
            <a:r>
              <a:rPr lang="en-US" sz="2800" kern="0" dirty="0">
                <a:solidFill>
                  <a:schemeClr val="tx2"/>
                </a:solidFill>
                <a:latin typeface="+mn-lt"/>
              </a:rPr>
              <a:t>Fig(1): Energy of the Hydrogen molecule as a function of Bond length or Bond distance(dissociation curve). </a:t>
            </a:r>
          </a:p>
        </p:txBody>
      </p:sp>
      <p:pic>
        <p:nvPicPr>
          <p:cNvPr id="20" name="Picture 19" descr="A graph of energy and its numbers&#10;&#10;Description automatically generated with medium confidence">
            <a:extLst>
              <a:ext uri="{FF2B5EF4-FFF2-40B4-BE49-F238E27FC236}">
                <a16:creationId xmlns:a16="http://schemas.microsoft.com/office/drawing/2014/main" id="{817903FC-4362-D000-9725-623342C0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429" y="530765"/>
            <a:ext cx="9311544" cy="7319410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1A0EFA8-F882-9B54-B5C9-6C1337121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12980"/>
              </p:ext>
            </p:extLst>
          </p:nvPr>
        </p:nvGraphicFramePr>
        <p:xfrm>
          <a:off x="13346723" y="2883882"/>
          <a:ext cx="10180008" cy="438448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097215">
                  <a:extLst>
                    <a:ext uri="{9D8B030D-6E8A-4147-A177-3AD203B41FA5}">
                      <a16:colId xmlns:a16="http://schemas.microsoft.com/office/drawing/2014/main" val="5037546"/>
                    </a:ext>
                  </a:extLst>
                </a:gridCol>
                <a:gridCol w="3516924">
                  <a:extLst>
                    <a:ext uri="{9D8B030D-6E8A-4147-A177-3AD203B41FA5}">
                      <a16:colId xmlns:a16="http://schemas.microsoft.com/office/drawing/2014/main" val="996903193"/>
                    </a:ext>
                  </a:extLst>
                </a:gridCol>
                <a:gridCol w="2565869">
                  <a:extLst>
                    <a:ext uri="{9D8B030D-6E8A-4147-A177-3AD203B41FA5}">
                      <a16:colId xmlns:a16="http://schemas.microsoft.com/office/drawing/2014/main" val="1279253340"/>
                    </a:ext>
                  </a:extLst>
                </a:gridCol>
              </a:tblGrid>
              <a:tr h="10844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</a:rPr>
                        <a:t>Ground State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</a:rPr>
                        <a:t>Bond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590726"/>
                  </a:ext>
                </a:extLst>
              </a:tr>
              <a:tr h="1131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</a:rPr>
                        <a:t>Variational Quantum </a:t>
                      </a:r>
                      <a:r>
                        <a:rPr lang="en-US" sz="2800" dirty="0" err="1">
                          <a:solidFill>
                            <a:schemeClr val="tx2"/>
                          </a:solidFill>
                        </a:rPr>
                        <a:t>Eigensolver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</a:rPr>
                        <a:t>-1.1136189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effectLst/>
                        </a:rPr>
                        <a:t>0.70 </a:t>
                      </a:r>
                      <a:r>
                        <a:rPr lang="en-US" sz="2800" dirty="0" err="1">
                          <a:solidFill>
                            <a:schemeClr val="tx2"/>
                          </a:solidFill>
                          <a:effectLst/>
                        </a:rPr>
                        <a:t>Å</a:t>
                      </a:r>
                      <a:r>
                        <a:rPr lang="en-US" sz="280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310563"/>
                  </a:ext>
                </a:extLst>
              </a:tr>
              <a:tr h="10844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</a:rPr>
                        <a:t>Exact Diagonalization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effectLst/>
                        </a:rPr>
                        <a:t>-1.136189 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effectLst/>
                        </a:rPr>
                        <a:t>0.70 </a:t>
                      </a:r>
                      <a:r>
                        <a:rPr lang="en-US" sz="2800" dirty="0" err="1">
                          <a:solidFill>
                            <a:schemeClr val="tx2"/>
                          </a:solidFill>
                          <a:effectLst/>
                        </a:rPr>
                        <a:t>Å</a:t>
                      </a:r>
                      <a:r>
                        <a:rPr lang="en-US" sz="280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35100"/>
                  </a:ext>
                </a:extLst>
              </a:tr>
              <a:tr h="10844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</a:rPr>
                        <a:t>Restricted Hartree </a:t>
                      </a:r>
                      <a:r>
                        <a:rPr lang="en-US" sz="2800" dirty="0" err="1">
                          <a:solidFill>
                            <a:schemeClr val="tx2"/>
                          </a:solidFill>
                        </a:rPr>
                        <a:t>Fock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effectLst/>
                        </a:rPr>
                        <a:t>-1.117349 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effectLst/>
                        </a:rPr>
                        <a:t>0.70 </a:t>
                      </a:r>
                      <a:r>
                        <a:rPr lang="en-US" sz="2800" dirty="0" err="1">
                          <a:solidFill>
                            <a:schemeClr val="tx2"/>
                          </a:solidFill>
                          <a:effectLst/>
                        </a:rPr>
                        <a:t>Å</a:t>
                      </a:r>
                      <a:r>
                        <a:rPr lang="en-US" sz="280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213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64011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DE25-3734-BCDB-8658-C87F65C8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 Medm" panose="020B0503050203000203" pitchFamily="34" charset="0"/>
                <a:sym typeface="IBM Plex Sans Medium"/>
              </a:rPr>
              <a:t>Further / Interested work</a:t>
            </a:r>
            <a:endParaRPr lang="en-BR" dirty="0"/>
          </a:p>
        </p:txBody>
      </p: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010C1C71-D916-3D45-47D2-88C3F55772BC}"/>
              </a:ext>
            </a:extLst>
          </p:cNvPr>
          <p:cNvCxnSpPr/>
          <p:nvPr/>
        </p:nvCxnSpPr>
        <p:spPr bwMode="auto">
          <a:xfrm>
            <a:off x="4829907" y="586092"/>
            <a:ext cx="0" cy="113919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4B63A62-CE86-1FBF-4154-C5FB8C33F354}"/>
              </a:ext>
            </a:extLst>
          </p:cNvPr>
          <p:cNvSpPr txBox="1"/>
          <p:nvPr/>
        </p:nvSpPr>
        <p:spPr>
          <a:xfrm>
            <a:off x="5398480" y="576072"/>
            <a:ext cx="9337428" cy="10917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defTabSz="2438400">
              <a:lnSpc>
                <a:spcPct val="150000"/>
              </a:lnSpc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pPr>
            <a:r>
              <a:rPr lang="en-US" b="1" dirty="0">
                <a:solidFill>
                  <a:schemeClr val="accent1"/>
                </a:solidFill>
              </a:rPr>
              <a:t>Incorporate Error Mitigation Techniques: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Apply methods like Zero Noise Extrapolation (ZNE), Probabilistic Error Cancellation (PEC), and Phase Estimation Algorithm (PEA) to improve VQE accuracy.</a:t>
            </a:r>
          </a:p>
          <a:p>
            <a:pPr marL="457200" indent="-457200" defTabSz="2438400">
              <a:lnSpc>
                <a:spcPct val="150000"/>
              </a:lnSpc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pPr>
            <a:r>
              <a:rPr lang="en-US" b="1" dirty="0">
                <a:solidFill>
                  <a:schemeClr val="accent1"/>
                </a:solidFill>
              </a:rPr>
              <a:t>Adapt VQE for Scalability: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Exploring adaptive VQE variants to reduce circuit depth and optimize computational resources.</a:t>
            </a:r>
          </a:p>
          <a:p>
            <a:pPr marL="457200" indent="-457200" defTabSz="2438400">
              <a:lnSpc>
                <a:spcPct val="150000"/>
              </a:lnSpc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pPr>
            <a:r>
              <a:rPr lang="en-US" b="1" dirty="0">
                <a:solidFill>
                  <a:schemeClr val="accent1"/>
                </a:solidFill>
              </a:rPr>
              <a:t>Krylov Subspace Methods: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As a better alternative for QPE, investigate their integration with quantum algorithms to enhance convergence and capture excited states.</a:t>
            </a:r>
          </a:p>
          <a:p>
            <a:pPr marL="457200" indent="-457200" defTabSz="2438400">
              <a:lnSpc>
                <a:spcPct val="150000"/>
              </a:lnSpc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pPr>
            <a:r>
              <a:rPr lang="en-US" b="1" dirty="0">
                <a:solidFill>
                  <a:schemeClr val="accent1"/>
                </a:solidFill>
              </a:rPr>
              <a:t>State-of-the-Art Quantum Chemistry: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Leverage IBM's advancements in hardware-efficient ansatz and multi-reference methods for strongly correlated systems.</a:t>
            </a:r>
          </a:p>
          <a:p>
            <a:pPr marL="457200" indent="-457200" defTabSz="2438400">
              <a:lnSpc>
                <a:spcPct val="150000"/>
              </a:lnSpc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pPr>
            <a:r>
              <a:rPr lang="en-US" dirty="0"/>
              <a:t>Novel approaches like Quantum Monte Carlo, Variational Hamiltonian Ansatz, and Tensor Network integration for quantum chemistry.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7C2DE-A7A0-75EF-AA7F-170A731D66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FC01C-58DC-0CBE-1235-991778D4D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AutoShape 2" descr="Refer to caption">
            <a:extLst>
              <a:ext uri="{FF2B5EF4-FFF2-40B4-BE49-F238E27FC236}">
                <a16:creationId xmlns:a16="http://schemas.microsoft.com/office/drawing/2014/main" id="{9EEEA782-F7D5-CC8F-6315-BD12941124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49104" y="2393950"/>
            <a:ext cx="10541000" cy="938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4716-37B1-D2F1-5E48-39E77A31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062" y="530941"/>
            <a:ext cx="8210859" cy="731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17E613-3300-0C27-C927-5BA75F8E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199" y="8405761"/>
            <a:ext cx="7797492" cy="281837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384F59-F7E9-9F98-3B4E-6E94DE344A5E}"/>
              </a:ext>
            </a:extLst>
          </p:cNvPr>
          <p:cNvSpPr txBox="1"/>
          <p:nvPr/>
        </p:nvSpPr>
        <p:spPr>
          <a:xfrm>
            <a:off x="15897199" y="11690028"/>
            <a:ext cx="7644389" cy="1871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2438400">
              <a:lnSpc>
                <a:spcPct val="150000"/>
              </a:lnSpc>
              <a:defRPr sz="2800">
                <a:solidFill>
                  <a:srgbClr val="000000"/>
                </a:solidFill>
              </a:defRPr>
            </a:pPr>
            <a:r>
              <a:rPr lang="en-US" sz="2800" dirty="0" err="1">
                <a:solidFill>
                  <a:schemeClr val="accent1"/>
                </a:solidFill>
              </a:rPr>
              <a:t>arXiv</a:t>
            </a:r>
            <a:r>
              <a:rPr lang="en-US" sz="2800" dirty="0">
                <a:solidFill>
                  <a:schemeClr val="accent1"/>
                </a:solidFill>
              </a:rPr>
              <a:t> - 2405.05068v1</a:t>
            </a:r>
          </a:p>
          <a:p>
            <a:pPr algn="ctr" defTabSz="2438400">
              <a:lnSpc>
                <a:spcPct val="150000"/>
              </a:lnSpc>
              <a:defRPr sz="2800">
                <a:solidFill>
                  <a:srgbClr val="000000"/>
                </a:solidFill>
              </a:defRPr>
            </a:pPr>
            <a:r>
              <a:rPr lang="en-US" b="0" i="0" u="none" strike="noStrike" dirty="0">
                <a:solidFill>
                  <a:schemeClr val="accent1"/>
                </a:solidFill>
                <a:effectLst/>
              </a:rPr>
              <a:t>IBM Quantum, IBM T.J. Watson Research Center, Yorktown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315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E93E75-AACA-B924-8A79-FEF1ECAE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04" b="35454"/>
          <a:stretch/>
        </p:blipFill>
        <p:spPr>
          <a:xfrm>
            <a:off x="1" y="0"/>
            <a:ext cx="24387174" cy="13716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A99D677-895B-E378-1CE8-2620F34F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248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DE25-3734-BCDB-8658-C87F65C8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IBM Plex Sans Medm" panose="020B0503050203000203" pitchFamily="34" charset="0"/>
                <a:sym typeface="IBM Plex Sans Medium"/>
              </a:rPr>
              <a:t>Contents</a:t>
            </a:r>
            <a:endParaRPr lang="en-BR" sz="4000" dirty="0"/>
          </a:p>
        </p:txBody>
      </p: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010C1C71-D916-3D45-47D2-88C3F55772BC}"/>
              </a:ext>
            </a:extLst>
          </p:cNvPr>
          <p:cNvCxnSpPr/>
          <p:nvPr/>
        </p:nvCxnSpPr>
        <p:spPr bwMode="auto">
          <a:xfrm>
            <a:off x="6096000" y="586092"/>
            <a:ext cx="0" cy="113919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74B63A62-CE86-1FBF-4154-C5FB8C33F354}"/>
                  </a:ext>
                </a:extLst>
              </p:cNvPr>
              <p:cNvSpPr txBox="1"/>
              <p:nvPr/>
            </p:nvSpPr>
            <p:spPr>
              <a:xfrm>
                <a:off x="6673044" y="681581"/>
                <a:ext cx="15739916" cy="960262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defTabSz="2438400">
                  <a:defRPr sz="2800">
                    <a:solidFill>
                      <a:srgbClr val="000000"/>
                    </a:solidFill>
                  </a:defRPr>
                </a:pPr>
                <a:r>
                  <a:rPr lang="en-US" sz="3200" dirty="0">
                    <a:solidFill>
                      <a:schemeClr val="accent1"/>
                    </a:solidFill>
                  </a:rPr>
                  <a:t>Goal: Solving Quantum Chemistry Electronic Structure Problem using Variational Quantum Classical algorithms</a:t>
                </a:r>
                <a:br>
                  <a:rPr lang="en-US" sz="2800" dirty="0"/>
                </a:br>
                <a:endParaRPr lang="en-US" sz="2800" dirty="0"/>
              </a:p>
              <a:p>
                <a:pPr marL="457200" indent="-457200" defTabSz="2438400">
                  <a:buFont typeface="Arial" panose="020B0604020202020204" pitchFamily="34" charset="0"/>
                  <a:buChar char="•"/>
                  <a:defRPr sz="2800">
                    <a:solidFill>
                      <a:srgbClr val="000000"/>
                    </a:solidFill>
                  </a:defRPr>
                </a:pPr>
                <a:r>
                  <a:rPr lang="en-US" sz="2800" dirty="0">
                    <a:solidFill>
                      <a:schemeClr val="tx2"/>
                    </a:solidFill>
                  </a:rPr>
                  <a:t>Quantum Computing Applications</a:t>
                </a:r>
                <a:br>
                  <a:rPr lang="en-US" sz="2800" dirty="0">
                    <a:solidFill>
                      <a:schemeClr val="tx2"/>
                    </a:solidFill>
                  </a:rPr>
                </a:br>
                <a:endParaRPr lang="en-US" sz="2800" dirty="0">
                  <a:solidFill>
                    <a:schemeClr val="tx2"/>
                  </a:solidFill>
                </a:endParaRPr>
              </a:p>
              <a:p>
                <a:pPr marL="457200" indent="-457200" defTabSz="2438400">
                  <a:buFont typeface="Arial" panose="020B0604020202020204" pitchFamily="34" charset="0"/>
                  <a:buChar char="•"/>
                  <a:defRPr sz="2800">
                    <a:solidFill>
                      <a:srgbClr val="000000"/>
                    </a:solidFill>
                  </a:defRPr>
                </a:pPr>
                <a:r>
                  <a:rPr lang="en-US" sz="2800" dirty="0">
                    <a:solidFill>
                      <a:schemeClr val="tx2"/>
                    </a:solidFill>
                  </a:rPr>
                  <a:t>Quantum Chemistry and Electronic Structure problems</a:t>
                </a:r>
                <a:br>
                  <a:rPr lang="en-US" sz="2800" dirty="0">
                    <a:solidFill>
                      <a:schemeClr val="tx2"/>
                    </a:solidFill>
                  </a:rPr>
                </a:br>
                <a:endParaRPr lang="en-US" sz="2800" dirty="0">
                  <a:solidFill>
                    <a:schemeClr val="tx2"/>
                  </a:solidFill>
                </a:endParaRPr>
              </a:p>
              <a:p>
                <a:pPr marL="457200" indent="-457200" defTabSz="2438400">
                  <a:buFont typeface="Arial" panose="020B0604020202020204" pitchFamily="34" charset="0"/>
                  <a:buChar char="•"/>
                  <a:defRPr sz="2800">
                    <a:solidFill>
                      <a:srgbClr val="000000"/>
                    </a:solidFill>
                  </a:defRPr>
                </a:pPr>
                <a:r>
                  <a:rPr lang="en-US" sz="2800" dirty="0">
                    <a:solidFill>
                      <a:schemeClr val="tx2"/>
                    </a:solidFill>
                  </a:rPr>
                  <a:t>Molecular Hamiltonians, First &amp; Second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Quantizations</a:t>
                </a:r>
                <a:br>
                  <a:rPr lang="en-US" sz="2800" dirty="0">
                    <a:solidFill>
                      <a:schemeClr val="tx2"/>
                    </a:solidFill>
                  </a:rPr>
                </a:br>
                <a:endParaRPr lang="en-US" sz="2800" dirty="0">
                  <a:solidFill>
                    <a:schemeClr val="tx2"/>
                  </a:solidFill>
                </a:endParaRPr>
              </a:p>
              <a:p>
                <a:pPr marL="457200" indent="-457200" defTabSz="2438400">
                  <a:buFont typeface="Arial" panose="020B0604020202020204" pitchFamily="34" charset="0"/>
                  <a:buChar char="•"/>
                  <a:defRPr sz="2800">
                    <a:solidFill>
                      <a:srgbClr val="000000"/>
                    </a:solidFill>
                  </a:defRPr>
                </a:pPr>
                <a:r>
                  <a:rPr lang="en-US" sz="2800" dirty="0">
                    <a:solidFill>
                      <a:schemeClr val="tx2"/>
                    </a:solidFill>
                  </a:rPr>
                  <a:t>Current/Existing Classical Methods (Exact &amp; Hartree-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Fock</a:t>
                </a:r>
                <a:r>
                  <a:rPr lang="en-US" sz="2800" dirty="0">
                    <a:solidFill>
                      <a:schemeClr val="tx2"/>
                    </a:solidFill>
                  </a:rPr>
                  <a:t>, …)</a:t>
                </a:r>
                <a:br>
                  <a:rPr lang="en-US" sz="2800" dirty="0">
                    <a:solidFill>
                      <a:schemeClr val="tx2"/>
                    </a:solidFill>
                  </a:rPr>
                </a:br>
                <a:endParaRPr lang="en-US" sz="2800" dirty="0">
                  <a:solidFill>
                    <a:schemeClr val="tx2"/>
                  </a:solidFill>
                </a:endParaRPr>
              </a:p>
              <a:p>
                <a:pPr marL="457200" indent="-457200" defTabSz="2438400">
                  <a:buFont typeface="Arial" panose="020B0604020202020204" pitchFamily="34" charset="0"/>
                  <a:buChar char="•"/>
                  <a:defRPr sz="2800">
                    <a:solidFill>
                      <a:srgbClr val="000000"/>
                    </a:solidFill>
                  </a:defRPr>
                </a:pPr>
                <a:r>
                  <a:rPr lang="en-US" sz="2800" dirty="0">
                    <a:solidFill>
                      <a:schemeClr val="tx2"/>
                    </a:solidFill>
                  </a:rPr>
                  <a:t>Quantum Speed-up and Basis Set Limitations</a:t>
                </a:r>
                <a:br>
                  <a:rPr lang="en-US" sz="2800" dirty="0">
                    <a:solidFill>
                      <a:schemeClr val="tx2"/>
                    </a:solidFill>
                  </a:rPr>
                </a:br>
                <a:endParaRPr lang="en-US" sz="2800" dirty="0">
                  <a:solidFill>
                    <a:schemeClr val="tx2"/>
                  </a:solidFill>
                </a:endParaRPr>
              </a:p>
              <a:p>
                <a:pPr marL="457200" indent="-457200" defTabSz="2438400">
                  <a:buFont typeface="Arial" panose="020B0604020202020204" pitchFamily="34" charset="0"/>
                  <a:buChar char="•"/>
                  <a:defRPr sz="2800">
                    <a:solidFill>
                      <a:srgbClr val="000000"/>
                    </a:solidFill>
                  </a:defRPr>
                </a:pPr>
                <a:r>
                  <a:rPr lang="en-US" sz="2800" dirty="0">
                    <a:solidFill>
                      <a:schemeClr val="tx2"/>
                    </a:solidFill>
                  </a:rPr>
                  <a:t>H2 Molecule</a:t>
                </a:r>
                <a:br>
                  <a:rPr lang="en-US" sz="2800" dirty="0">
                    <a:solidFill>
                      <a:schemeClr val="tx2"/>
                    </a:solidFill>
                  </a:rPr>
                </a:br>
                <a:endParaRPr lang="en-US" sz="2800" dirty="0">
                  <a:solidFill>
                    <a:schemeClr val="tx2"/>
                  </a:solidFill>
                </a:endParaRPr>
              </a:p>
              <a:p>
                <a:pPr marL="457200" indent="-457200" defTabSz="2438400">
                  <a:buFont typeface="Arial" panose="020B0604020202020204" pitchFamily="34" charset="0"/>
                  <a:buChar char="•"/>
                  <a:defRPr sz="2800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tx2"/>
                    </a:solidFill>
                  </a:rPr>
                  <a:t>Process Map of Electronic Structure Problem 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Molecule with VQE</a:t>
                </a:r>
                <a:br>
                  <a:rPr lang="en-US" sz="2800" dirty="0">
                    <a:solidFill>
                      <a:schemeClr val="tx2"/>
                    </a:solidFill>
                  </a:rPr>
                </a:br>
                <a:endParaRPr lang="en-US" sz="2800" dirty="0">
                  <a:solidFill>
                    <a:schemeClr val="tx2"/>
                  </a:solidFill>
                </a:endParaRPr>
              </a:p>
              <a:p>
                <a:pPr marL="457200" indent="-457200" defTabSz="2438400">
                  <a:buFont typeface="Arial" panose="020B0604020202020204" pitchFamily="34" charset="0"/>
                  <a:buChar char="•"/>
                  <a:defRPr sz="2800">
                    <a:solidFill>
                      <a:srgbClr val="000000"/>
                    </a:solidFill>
                  </a:defRPr>
                </a:pPr>
                <a:r>
                  <a:rPr lang="en-US" sz="2800" dirty="0">
                    <a:solidFill>
                      <a:schemeClr val="tx2"/>
                    </a:solidFill>
                  </a:rPr>
                  <a:t>Variational Quantum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Eigensolver</a:t>
                </a:r>
                <a:br>
                  <a:rPr lang="en-US" sz="2800" dirty="0">
                    <a:solidFill>
                      <a:schemeClr val="tx2"/>
                    </a:solidFill>
                  </a:rPr>
                </a:br>
                <a:endParaRPr lang="en-US" sz="2800" dirty="0">
                  <a:solidFill>
                    <a:schemeClr val="tx2"/>
                  </a:solidFill>
                </a:endParaRPr>
              </a:p>
              <a:p>
                <a:pPr marL="457200" indent="-457200" defTabSz="2438400">
                  <a:buFont typeface="Arial" panose="020B0604020202020204" pitchFamily="34" charset="0"/>
                  <a:buChar char="•"/>
                  <a:defRPr sz="2800">
                    <a:solidFill>
                      <a:srgbClr val="000000"/>
                    </a:solidFill>
                  </a:defRPr>
                </a:pPr>
                <a:r>
                  <a:rPr lang="en-US" sz="2800" dirty="0">
                    <a:solidFill>
                      <a:schemeClr val="tx2"/>
                    </a:solidFill>
                  </a:rPr>
                  <a:t>Results</a:t>
                </a:r>
                <a:br>
                  <a:rPr lang="en-US" sz="2800" dirty="0">
                    <a:solidFill>
                      <a:schemeClr val="tx2"/>
                    </a:solidFill>
                  </a:rPr>
                </a:br>
                <a:endParaRPr lang="en-US" sz="2800" dirty="0">
                  <a:solidFill>
                    <a:schemeClr val="tx2"/>
                  </a:solidFill>
                </a:endParaRPr>
              </a:p>
              <a:p>
                <a:pPr marL="457200" indent="-457200" defTabSz="2438400">
                  <a:buFont typeface="Arial" panose="020B0604020202020204" pitchFamily="34" charset="0"/>
                  <a:buChar char="•"/>
                  <a:defRPr sz="2800">
                    <a:solidFill>
                      <a:srgbClr val="000000"/>
                    </a:solidFill>
                  </a:defRPr>
                </a:pPr>
                <a:r>
                  <a:rPr lang="en-US" sz="2800" dirty="0">
                    <a:solidFill>
                      <a:schemeClr val="tx2"/>
                    </a:solidFill>
                  </a:rPr>
                  <a:t>Improvements &amp; Further work 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74B63A62-CE86-1FBF-4154-C5FB8C33F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044" y="681581"/>
                <a:ext cx="15739916" cy="9602629"/>
              </a:xfrm>
              <a:prstGeom prst="rect">
                <a:avLst/>
              </a:prstGeom>
              <a:blipFill>
                <a:blip r:embed="rId2"/>
                <a:stretch>
                  <a:fillRect l="-1532" t="-1189" b="-13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7C2DE-A7A0-75EF-AA7F-170A731D66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FC01C-58DC-0CBE-1235-991778D4D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211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3A3D-1D04-AAC1-0E6B-82E4837B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530765"/>
            <a:ext cx="4956175" cy="4573587"/>
          </a:xfrm>
        </p:spPr>
        <p:txBody>
          <a:bodyPr/>
          <a:lstStyle/>
          <a:p>
            <a:r>
              <a:rPr lang="en-US" sz="4400" dirty="0"/>
              <a:t>Applications of Quantum Computing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E6DD4-F40C-56E1-9FD2-E07C781897B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06F6-27E9-A292-AEEB-1E56DD5D2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C0AF77-3339-7337-9ADC-60A49CEF3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63881"/>
              </p:ext>
            </p:extLst>
          </p:nvPr>
        </p:nvGraphicFramePr>
        <p:xfrm>
          <a:off x="5932966" y="244627"/>
          <a:ext cx="17608626" cy="131854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04313">
                  <a:extLst>
                    <a:ext uri="{9D8B030D-6E8A-4147-A177-3AD203B41FA5}">
                      <a16:colId xmlns:a16="http://schemas.microsoft.com/office/drawing/2014/main" val="1211980068"/>
                    </a:ext>
                  </a:extLst>
                </a:gridCol>
                <a:gridCol w="8804313">
                  <a:extLst>
                    <a:ext uri="{9D8B030D-6E8A-4147-A177-3AD203B41FA5}">
                      <a16:colId xmlns:a16="http://schemas.microsoft.com/office/drawing/2014/main" val="2608246330"/>
                    </a:ext>
                  </a:extLst>
                </a:gridCol>
              </a:tblGrid>
              <a:tr h="83020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Applications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work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84733"/>
                  </a:ext>
                </a:extLst>
              </a:tr>
              <a:tr h="114841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Computer Algorithms, processes, and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Shor’s Algorithm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BB84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QKD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Grover’s Algorithm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Quantum Phase Estimation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75932"/>
                  </a:ext>
                </a:extLst>
              </a:tr>
              <a:tr h="114841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Quantum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Electronic Structure problem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Ground State and Excited State energies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Reaction Mechanisms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287517"/>
                  </a:ext>
                </a:extLst>
              </a:tr>
              <a:tr h="114841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Quantum 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Quantum Neural Networks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Quantum-Classical Classifiers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Quantum Kernel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718518"/>
                  </a:ext>
                </a:extLst>
              </a:tr>
              <a:tr h="114841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Quantum 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Portfolio Optimization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Value-at-Risk Calculations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00"/>
                  </a:ext>
                </a:extLst>
              </a:tr>
              <a:tr h="114841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Quantum computing in High Energy Physics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Uncover useful data from Clients to help them succeed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Uncover ideas for revenue generation and upselling</a:t>
                      </a:r>
                    </a:p>
                    <a:p>
                      <a:pPr marL="0" marR="0" lvl="0" indent="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IBM Plex Sans"/>
                        </a:rPr>
                        <a:t>uncover useful data from clients to help them succeed?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Simulating Particle Interactions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Lattice Gauge Theories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662591"/>
                  </a:ext>
                </a:extLst>
              </a:tr>
              <a:tr h="114841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Quantum computing in Healthcare and Life Sciences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</a:rPr>
                        <a:t>Client informed content creation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</a:rPr>
                        <a:t>Organize internal collaboration on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Drug Discovery</a:t>
                      </a:r>
                    </a:p>
                    <a:p>
                      <a:pPr marL="457200" marR="0" lvl="0" indent="-4572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Protein Folding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62118"/>
                  </a:ext>
                </a:extLst>
              </a:tr>
              <a:tr h="114841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Quantum computing in Material Science</a:t>
                      </a:r>
                    </a:p>
                    <a:p>
                      <a:pPr marL="457200" marR="0" lvl="0" indent="-4572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Propose strategies to other teams</a:t>
                      </a:r>
                    </a:p>
                    <a:p>
                      <a:pPr marL="457200" marR="0" lvl="0" indent="-4572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Get buy-in from other teams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collaborate with other teams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Defect characterization in semi conductors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Magnetic properties and band structure in Condensed Matter Physics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49953"/>
                  </a:ext>
                </a:extLst>
              </a:tr>
              <a:tr h="114841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Quantum Simulations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Spin Chains and Lattice Models</a:t>
                      </a:r>
                    </a:p>
                    <a:p>
                      <a:pPr marL="457200" marR="0" lvl="0" indent="-4572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Molecular dynamics</a:t>
                      </a:r>
                    </a:p>
                    <a:p>
                      <a:pPr marL="457200" marR="0" lvl="0" indent="-4572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Open Quantum Systems</a:t>
                      </a:r>
                    </a:p>
                    <a:p>
                      <a:pPr marL="457200" marR="0" lvl="0" indent="-4572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Many-body Physics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67146"/>
                  </a:ext>
                </a:extLst>
              </a:tr>
              <a:tr h="114841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Quantum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Travelling Salesman Problem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3-SAT problem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Logistics Optimization(Flight route optimization, …)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Max-Cut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5202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231E760-1915-6BEE-8C5D-1C05253D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118"/>
          <a:stretch/>
        </p:blipFill>
        <p:spPr>
          <a:xfrm>
            <a:off x="568324" y="3475893"/>
            <a:ext cx="4654306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813624-FD1A-B1CB-FCA1-7385D0623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883"/>
          <a:stretch/>
        </p:blipFill>
        <p:spPr>
          <a:xfrm>
            <a:off x="568324" y="6601680"/>
            <a:ext cx="3118093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0E0EA5-10CD-3342-DD44-20E260A57778}"/>
              </a:ext>
            </a:extLst>
          </p:cNvPr>
          <p:cNvSpPr txBox="1"/>
          <p:nvPr/>
        </p:nvSpPr>
        <p:spPr>
          <a:xfrm>
            <a:off x="4343400" y="9566031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09929-693D-18CE-4870-510AA697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177" y="6620608"/>
            <a:ext cx="1569897" cy="17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231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0BDA-922B-BFB3-A929-4B0AE7D6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9"/>
            <a:ext cx="12187428" cy="1330452"/>
          </a:xfrm>
        </p:spPr>
        <p:txBody>
          <a:bodyPr/>
          <a:lstStyle/>
          <a:p>
            <a:r>
              <a:rPr lang="en-US" sz="6000" dirty="0"/>
              <a:t>Quantum Chemistry &amp; </a:t>
            </a:r>
            <a:br>
              <a:rPr lang="en-US" sz="6000" dirty="0"/>
            </a:br>
            <a:r>
              <a:rPr lang="en-US" sz="6000" dirty="0"/>
              <a:t>Electronic Structure Problems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3FB43-2228-A45C-17AE-ECEB9912B8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9F8CD-6D51-9127-DAD8-2FD377FBC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A99B86-4BEC-D959-1896-404AB1BE9DF6}"/>
              </a:ext>
            </a:extLst>
          </p:cNvPr>
          <p:cNvCxnSpPr>
            <a:cxnSpLocks/>
          </p:cNvCxnSpPr>
          <p:nvPr/>
        </p:nvCxnSpPr>
        <p:spPr bwMode="auto">
          <a:xfrm>
            <a:off x="404037" y="7143185"/>
            <a:ext cx="2313755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43B16AF-0C70-A175-E474-99770F3258AD}"/>
              </a:ext>
            </a:extLst>
          </p:cNvPr>
          <p:cNvSpPr txBox="1">
            <a:spLocks/>
          </p:cNvSpPr>
          <p:nvPr/>
        </p:nvSpPr>
        <p:spPr>
          <a:xfrm>
            <a:off x="568324" y="7665513"/>
            <a:ext cx="13509183" cy="5138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800" b="1" kern="0" dirty="0">
                <a:solidFill>
                  <a:schemeClr val="accent1"/>
                </a:solidFill>
              </a:rPr>
              <a:t>Current State-of-the-art Applications:</a:t>
            </a:r>
          </a:p>
          <a:p>
            <a:endParaRPr lang="en-US" sz="2800" b="1" kern="0" dirty="0"/>
          </a:p>
          <a:p>
            <a:r>
              <a:rPr lang="en-US" sz="2800" b="1" dirty="0">
                <a:latin typeface="+mn-lt"/>
              </a:rPr>
              <a:t>Electron Transfer in Biomolecules</a:t>
            </a:r>
            <a:endParaRPr lang="en-US" sz="28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Accurate modeling of electron movement in large biomolecules, such as DNA, helps in understanding mutations and their role in diseases.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Insight into repair mechanisms for designing effective treatments.</a:t>
            </a:r>
            <a:br>
              <a:rPr lang="en-US" sz="2800" dirty="0">
                <a:latin typeface="+mn-lt"/>
              </a:rPr>
            </a:br>
            <a:endParaRPr lang="en-US" sz="28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Simulating Energy Storage Materials</a:t>
            </a:r>
            <a:endParaRPr lang="en-US" sz="28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Understanding GSE in new materials for developing efficient batteries and fuel cells.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latin typeface="+mn-lt"/>
              </a:rPr>
              <a:t>And more…</a:t>
            </a:r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2190D-2AC4-9280-31F1-48FAF8807C20}"/>
              </a:ext>
            </a:extLst>
          </p:cNvPr>
          <p:cNvSpPr txBox="1">
            <a:spLocks/>
          </p:cNvSpPr>
          <p:nvPr/>
        </p:nvSpPr>
        <p:spPr>
          <a:xfrm>
            <a:off x="576072" y="2398925"/>
            <a:ext cx="13509183" cy="5138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n-lt"/>
              </a:rPr>
              <a:t>The electronic structure problem involves solving the Schrödinger equation to determine the behavior of electrons in a molecule</a:t>
            </a:r>
            <a:br>
              <a:rPr lang="en-US" sz="2800" b="0" i="0" u="none" strike="noStrike" dirty="0">
                <a:solidFill>
                  <a:srgbClr val="000000"/>
                </a:solidFill>
                <a:effectLst/>
                <a:latin typeface="+mn-lt"/>
              </a:rPr>
            </a:br>
            <a:endParaRPr lang="en-US" sz="28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n-lt"/>
              </a:rPr>
              <a:t>Key Quantities that can be Derived are:</a:t>
            </a:r>
          </a:p>
          <a:p>
            <a:pPr marL="571500" lvl="8" indent="-571500">
              <a:buFont typeface="+mj-lt"/>
              <a:buAutoNum type="romanLcPeriod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n-lt"/>
              </a:rPr>
              <a:t>Ground-State Energy (GSE):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n-lt"/>
              </a:rPr>
              <a:t> Determines molecular stability and chemical reactivity.</a:t>
            </a:r>
          </a:p>
          <a:p>
            <a:pPr marL="571500" indent="-571500" algn="l">
              <a:buFont typeface="+mj-lt"/>
              <a:buAutoNum type="romanLcPeriod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n-lt"/>
              </a:rPr>
              <a:t>Excited-State Energies: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n-lt"/>
              </a:rPr>
              <a:t> Critical for photochemistry and understanding light-matter interactions.</a:t>
            </a:r>
          </a:p>
          <a:p>
            <a:pPr marL="571500" indent="-571500" algn="l">
              <a:buFont typeface="+mj-lt"/>
              <a:buAutoNum type="romanLcPeriod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n-lt"/>
              </a:rPr>
              <a:t>Bond Lengths and Angles: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n-lt"/>
              </a:rPr>
              <a:t> Helps optimize molecular geometries for chemical and biological studies.</a:t>
            </a:r>
          </a:p>
          <a:p>
            <a:pPr marL="571500" indent="-571500" algn="l">
              <a:buFont typeface="+mj-lt"/>
              <a:buAutoNum type="romanLcPeriod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n-lt"/>
              </a:rPr>
              <a:t>Electron Correlation: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n-lt"/>
              </a:rPr>
              <a:t> Explains phenomena like magnetism and superconductivity.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kern="0" dirty="0">
              <a:latin typeface="+mn-lt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4BFC149B-6360-6C22-EDB6-88F06C9D4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5381" y="1434092"/>
            <a:ext cx="24387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18" descr="A collage of several images of different types of objects&#10;&#10;Description automatically generated with medium confidence">
            <a:extLst>
              <a:ext uri="{FF2B5EF4-FFF2-40B4-BE49-F238E27FC236}">
                <a16:creationId xmlns:a16="http://schemas.microsoft.com/office/drawing/2014/main" id="{0DAC7023-5426-59D1-0077-AC1EE9E3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711" y="1049274"/>
            <a:ext cx="9138392" cy="3404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DD963B-0053-AB1E-FB38-826ECBFC6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0999" y="4417197"/>
            <a:ext cx="1841353" cy="2030210"/>
          </a:xfrm>
          <a:prstGeom prst="rect">
            <a:avLst/>
          </a:prstGeom>
        </p:spPr>
      </p:pic>
      <p:pic>
        <p:nvPicPr>
          <p:cNvPr id="1026" name="Picture 2" descr="Qiskit Nature 0.7.2">
            <a:extLst>
              <a:ext uri="{FF2B5EF4-FFF2-40B4-BE49-F238E27FC236}">
                <a16:creationId xmlns:a16="http://schemas.microsoft.com/office/drawing/2014/main" id="{1C07E486-6E91-4B9F-DB60-2F5534AC5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711" y="7610790"/>
            <a:ext cx="8868881" cy="51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427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B554CE-CEBA-7FA0-A0EC-B39A24423B0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5480" y="230570"/>
            <a:ext cx="4949825" cy="2557462"/>
          </a:xfrm>
        </p:spPr>
        <p:txBody>
          <a:bodyPr/>
          <a:lstStyle/>
          <a:p>
            <a:r>
              <a:rPr lang="en-US" sz="6600" b="1" dirty="0">
                <a:solidFill>
                  <a:schemeClr val="accent1"/>
                </a:solidFill>
              </a:rPr>
              <a:t>First </a:t>
            </a:r>
          </a:p>
          <a:p>
            <a:r>
              <a:rPr lang="en-US" sz="6600" b="1" dirty="0">
                <a:solidFill>
                  <a:schemeClr val="accent1"/>
                </a:solidFill>
              </a:rPr>
              <a:t>Quantization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C552-EA0C-BC92-1680-1346F274972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12839" y="5893629"/>
            <a:ext cx="17998625" cy="2195512"/>
          </a:xfrm>
        </p:spPr>
        <p:txBody>
          <a:bodyPr/>
          <a:lstStyle/>
          <a:p>
            <a:r>
              <a:rPr lang="en-US" sz="2400" b="1" i="0" u="none" strike="noStrike" dirty="0">
                <a:solidFill>
                  <a:schemeClr val="accent1"/>
                </a:solidFill>
                <a:effectLst/>
              </a:rPr>
              <a:t>First Approximation:</a:t>
            </a:r>
          </a:p>
          <a:p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Because the </a:t>
            </a:r>
            <a:r>
              <a:rPr lang="en-US" sz="2400" b="1" i="0" u="none" strike="noStrike" dirty="0">
                <a:solidFill>
                  <a:schemeClr val="accent1"/>
                </a:solidFill>
                <a:effectLst/>
              </a:rPr>
              <a:t>nuclei are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much </a:t>
            </a:r>
            <a:r>
              <a:rPr lang="en-US" sz="2400" b="1" i="0" u="none" strike="noStrike" dirty="0">
                <a:solidFill>
                  <a:schemeClr val="accent1"/>
                </a:solidFill>
                <a:effectLst/>
              </a:rPr>
              <a:t>heavier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1" i="0" u="none" strike="noStrike" dirty="0">
                <a:solidFill>
                  <a:schemeClr val="accent1"/>
                </a:solidFill>
                <a:effectLst/>
              </a:rPr>
              <a:t>than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en-US" sz="2400" b="1" i="0" u="none" strike="noStrike" dirty="0">
                <a:solidFill>
                  <a:schemeClr val="accent1"/>
                </a:solidFill>
                <a:effectLst/>
              </a:rPr>
              <a:t>electrons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they do not move on the same time scale and therefore, the behavior of nuclei and electrons can be decoupled. This is the </a:t>
            </a:r>
            <a:r>
              <a:rPr lang="en-US" sz="2400" b="1" i="0" u="none" strike="noStrike" dirty="0">
                <a:solidFill>
                  <a:schemeClr val="accent1"/>
                </a:solidFill>
                <a:effectLst/>
              </a:rPr>
              <a:t>Born-Oppenheimer approximation.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6A7088-F34C-2AAF-02E0-90E1B4085283}"/>
              </a:ext>
            </a:extLst>
          </p:cNvPr>
          <p:cNvSpPr txBox="1"/>
          <p:nvPr/>
        </p:nvSpPr>
        <p:spPr>
          <a:xfrm>
            <a:off x="-336884" y="4908884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E7101-66E4-9836-2778-B7FEC541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8" t="14423" r="2794" b="13765"/>
          <a:stretch/>
        </p:blipFill>
        <p:spPr>
          <a:xfrm>
            <a:off x="7215158" y="1733134"/>
            <a:ext cx="16032374" cy="1369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90E5E6-E455-6A2F-FB8D-C995E8576A7B}"/>
              </a:ext>
            </a:extLst>
          </p:cNvPr>
          <p:cNvSpPr txBox="1"/>
          <p:nvPr/>
        </p:nvSpPr>
        <p:spPr>
          <a:xfrm>
            <a:off x="8906256" y="4005072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1B5AF-CC91-396D-B586-E635838E416D}"/>
              </a:ext>
            </a:extLst>
          </p:cNvPr>
          <p:cNvSpPr txBox="1"/>
          <p:nvPr/>
        </p:nvSpPr>
        <p:spPr>
          <a:xfrm>
            <a:off x="16184880" y="212140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C59028-E7BA-7895-CFC8-3FA45ADA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47" t="21883" r="4972" b="8272"/>
          <a:stretch/>
        </p:blipFill>
        <p:spPr>
          <a:xfrm>
            <a:off x="9726554" y="8061731"/>
            <a:ext cx="10571193" cy="1365688"/>
          </a:xfrm>
          <a:prstGeom prst="rect">
            <a:avLst/>
          </a:prstGeom>
        </p:spPr>
      </p:pic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1ECD5B2-D687-46FA-38A3-887EF987E558}"/>
              </a:ext>
            </a:extLst>
          </p:cNvPr>
          <p:cNvSpPr txBox="1">
            <a:spLocks/>
          </p:cNvSpPr>
          <p:nvPr/>
        </p:nvSpPr>
        <p:spPr>
          <a:xfrm>
            <a:off x="6012839" y="433771"/>
            <a:ext cx="7998369" cy="6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786384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1499616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2286000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4400" b="1" kern="0" dirty="0">
                <a:solidFill>
                  <a:schemeClr val="tx2"/>
                </a:solidFill>
              </a:rPr>
              <a:t>Molecular Hamiltonian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BC55D71-E48B-B050-BB03-661F0EAC98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46"/>
          <a:stretch/>
        </p:blipFill>
        <p:spPr>
          <a:xfrm>
            <a:off x="13168482" y="11785919"/>
            <a:ext cx="3687336" cy="1369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4">
                <a:extLst>
                  <a:ext uri="{FF2B5EF4-FFF2-40B4-BE49-F238E27FC236}">
                    <a16:creationId xmlns:a16="http://schemas.microsoft.com/office/drawing/2014/main" id="{008B419F-EFF5-FF3D-3E1D-7C44BE7C65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8563" y="9977085"/>
                <a:ext cx="4574842" cy="60777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786384" marR="0" indent="-786384" algn="l" defTabSz="2438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8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1499616" marR="0" indent="-786384" algn="l" defTabSz="2438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8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2286000" marR="0" indent="-786384" algn="l" defTabSz="2438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8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1143000" marR="0" indent="-457200" algn="l" defTabSz="2438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8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184306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2205631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256820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2930769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en-US" sz="2400" b="1" kern="0" dirty="0">
                    <a:solidFill>
                      <a:schemeClr val="accent1"/>
                    </a:solidFill>
                  </a:rPr>
                  <a:t>Ground State Energy (</a:t>
                </a:r>
                <a14:m>
                  <m:oMath xmlns:m="http://schemas.openxmlformats.org/officeDocument/2006/math">
                    <m:r>
                      <a:rPr lang="en-US" sz="2400" b="1" i="1" kern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1" i="1" kern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kern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𝚿</m:t>
                        </m:r>
                      </m:e>
                      <m:sub>
                        <m:r>
                          <a:rPr lang="en-US" sz="2400" b="1" i="1" kern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kern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b="1" kern="0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0" name="Text Placeholder 4">
                <a:extLst>
                  <a:ext uri="{FF2B5EF4-FFF2-40B4-BE49-F238E27FC236}">
                    <a16:creationId xmlns:a16="http://schemas.microsoft.com/office/drawing/2014/main" id="{008B419F-EFF5-FF3D-3E1D-7C44BE7C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563" y="9977085"/>
                <a:ext cx="4574842" cy="607775"/>
              </a:xfrm>
              <a:prstGeom prst="rect">
                <a:avLst/>
              </a:prstGeom>
              <a:blipFill>
                <a:blip r:embed="rId5"/>
                <a:stretch>
                  <a:fillRect l="-4155" t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e0dac62c06c4e25a08daad4ad116c58">
            <a:extLst>
              <a:ext uri="{FF2B5EF4-FFF2-40B4-BE49-F238E27FC236}">
                <a16:creationId xmlns:a16="http://schemas.microsoft.com/office/drawing/2014/main" id="{115B9957-6555-1AE8-C77D-D13D46DE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2" y="9259572"/>
            <a:ext cx="3233701" cy="422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4">
                <a:extLst>
                  <a:ext uri="{FF2B5EF4-FFF2-40B4-BE49-F238E27FC236}">
                    <a16:creationId xmlns:a16="http://schemas.microsoft.com/office/drawing/2014/main" id="{48856200-DE6E-96A2-2CAD-5D99843CDF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2839" y="10576337"/>
                <a:ext cx="17568804" cy="11350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786384" marR="0" indent="-786384" algn="l" defTabSz="2438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8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1499616" marR="0" indent="-786384" algn="l" defTabSz="2438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8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2286000" marR="0" indent="-786384" algn="l" defTabSz="2438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8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1143000" marR="0" indent="-457200" algn="l" defTabSz="2438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8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184306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2205631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256820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2930769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However, the dimensionality of this problem grows exponentially with the number of degrees of freedom. To tackle this issue we would like to prepare </a:t>
                </a:r>
                <a14:m>
                  <m:oMath xmlns:m="http://schemas.openxmlformats.org/officeDocument/2006/math">
                    <m:r>
                      <a:rPr lang="en-US" sz="2400" b="0" i="0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 on a quantum computer and measure the Hamiltonian expectation value (or ) directly.</a:t>
                </a:r>
                <a:endParaRPr lang="en-US" sz="2400" b="1" kern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1" name="Text Placeholder 4">
                <a:extLst>
                  <a:ext uri="{FF2B5EF4-FFF2-40B4-BE49-F238E27FC236}">
                    <a16:creationId xmlns:a16="http://schemas.microsoft.com/office/drawing/2014/main" id="{48856200-DE6E-96A2-2CAD-5D99843CD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839" y="10576337"/>
                <a:ext cx="17568804" cy="1135038"/>
              </a:xfrm>
              <a:prstGeom prst="rect">
                <a:avLst/>
              </a:prstGeom>
              <a:blipFill>
                <a:blip r:embed="rId7"/>
                <a:stretch>
                  <a:fillRect l="-1084" t="-769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02A11C10-FA97-8962-5F2D-AA77DEFAD31A}"/>
              </a:ext>
            </a:extLst>
          </p:cNvPr>
          <p:cNvSpPr txBox="1"/>
          <p:nvPr/>
        </p:nvSpPr>
        <p:spPr>
          <a:xfrm>
            <a:off x="8450580" y="6383868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C7AF88-DE2A-F9DC-ABEF-E5A2B8321B5E}"/>
              </a:ext>
            </a:extLst>
          </p:cNvPr>
          <p:cNvSpPr txBox="1"/>
          <p:nvPr/>
        </p:nvSpPr>
        <p:spPr>
          <a:xfrm>
            <a:off x="8305800" y="610362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D309C1-5D9F-52E8-B196-ACF415B46E7D}"/>
              </a:ext>
            </a:extLst>
          </p:cNvPr>
          <p:cNvCxnSpPr/>
          <p:nvPr/>
        </p:nvCxnSpPr>
        <p:spPr bwMode="auto">
          <a:xfrm>
            <a:off x="5593838" y="307304"/>
            <a:ext cx="0" cy="1308799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 descr="A diagram of a energy field&#10;&#10;Description automatically generated with medium confidence">
            <a:extLst>
              <a:ext uri="{FF2B5EF4-FFF2-40B4-BE49-F238E27FC236}">
                <a16:creationId xmlns:a16="http://schemas.microsoft.com/office/drawing/2014/main" id="{58A0290B-8E20-A1AF-B8C9-EC826D445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547" y="6009024"/>
            <a:ext cx="4259856" cy="2972940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3EF744-FEC3-9FE3-9392-8457CEF28A68}"/>
              </a:ext>
            </a:extLst>
          </p:cNvPr>
          <p:cNvSpPr txBox="1">
            <a:spLocks/>
          </p:cNvSpPr>
          <p:nvPr/>
        </p:nvSpPr>
        <p:spPr>
          <a:xfrm>
            <a:off x="15284104" y="230570"/>
            <a:ext cx="8871787" cy="93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RI</a:t>
            </a:r>
            <a:r>
              <a:rPr lang="en-US" sz="2400" b="1" dirty="0"/>
              <a:t>​:</a:t>
            </a:r>
            <a:r>
              <a:rPr lang="en-US" sz="2400" dirty="0"/>
              <a:t> The position vector of the I-</a:t>
            </a:r>
            <a:r>
              <a:rPr lang="en-US" sz="2400" dirty="0" err="1"/>
              <a:t>th</a:t>
            </a:r>
            <a:r>
              <a:rPr lang="en-US" sz="2400" dirty="0"/>
              <a:t> nucleus in the molecule.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accent1"/>
                </a:solidFill>
              </a:rPr>
              <a:t>ri</a:t>
            </a:r>
            <a:r>
              <a:rPr lang="en-US" sz="2400" b="1" dirty="0"/>
              <a:t>​:</a:t>
            </a:r>
            <a:r>
              <a:rPr lang="en-US" sz="2400" dirty="0"/>
              <a:t> The position vector of the </a:t>
            </a:r>
            <a:r>
              <a:rPr lang="en-US" sz="2400" dirty="0" err="1"/>
              <a:t>i-th</a:t>
            </a:r>
            <a:r>
              <a:rPr lang="en-US" sz="2400" dirty="0"/>
              <a:t> electron in the molecule.</a:t>
            </a:r>
            <a:endParaRPr lang="en-US" sz="2400" b="1" kern="0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5FC206-B2EC-4A42-F84D-2D8261DA4813}"/>
              </a:ext>
            </a:extLst>
          </p:cNvPr>
          <p:cNvCxnSpPr>
            <a:cxnSpLocks/>
            <a:endCxn id="11" idx="0"/>
          </p:cNvCxnSpPr>
          <p:nvPr/>
        </p:nvCxnSpPr>
        <p:spPr bwMode="auto">
          <a:xfrm flipH="1">
            <a:off x="8053951" y="2991853"/>
            <a:ext cx="1688123" cy="96347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89EEBAA-8D2E-A586-DD24-30D0C811CCD9}"/>
              </a:ext>
            </a:extLst>
          </p:cNvPr>
          <p:cNvSpPr txBox="1">
            <a:spLocks/>
          </p:cNvSpPr>
          <p:nvPr/>
        </p:nvSpPr>
        <p:spPr>
          <a:xfrm>
            <a:off x="6954364" y="3955331"/>
            <a:ext cx="2199174" cy="6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786384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1499616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2286000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b="1" kern="0" dirty="0">
                <a:solidFill>
                  <a:schemeClr val="accent1"/>
                </a:solidFill>
              </a:rPr>
              <a:t>Kinetic energy of Nuclei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BA38E1-2EEA-70C7-48D6-63800823E349}"/>
              </a:ext>
            </a:extLst>
          </p:cNvPr>
          <p:cNvCxnSpPr>
            <a:cxnSpLocks/>
            <a:endCxn id="17" idx="0"/>
          </p:cNvCxnSpPr>
          <p:nvPr/>
        </p:nvCxnSpPr>
        <p:spPr bwMode="auto">
          <a:xfrm flipH="1">
            <a:off x="10826141" y="3086553"/>
            <a:ext cx="787509" cy="101907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6675D21-2663-D7CA-566E-D232D4782759}"/>
              </a:ext>
            </a:extLst>
          </p:cNvPr>
          <p:cNvSpPr txBox="1">
            <a:spLocks/>
          </p:cNvSpPr>
          <p:nvPr/>
        </p:nvSpPr>
        <p:spPr>
          <a:xfrm>
            <a:off x="9726554" y="4105630"/>
            <a:ext cx="2199174" cy="78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786384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1499616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2286000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b="1" kern="0" dirty="0">
                <a:solidFill>
                  <a:schemeClr val="accent1"/>
                </a:solidFill>
              </a:rPr>
              <a:t>Kinetic energy of Electrons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905D52-4213-BD41-3482-FB0D9B7B1E25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14691229" y="3262105"/>
            <a:ext cx="0" cy="84352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219E099-FCCE-6728-D046-C3C4C406D572}"/>
              </a:ext>
            </a:extLst>
          </p:cNvPr>
          <p:cNvSpPr txBox="1">
            <a:spLocks/>
          </p:cNvSpPr>
          <p:nvPr/>
        </p:nvSpPr>
        <p:spPr>
          <a:xfrm>
            <a:off x="13324014" y="4105630"/>
            <a:ext cx="2734429" cy="809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786384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1499616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2286000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b="1" kern="0" dirty="0">
                <a:solidFill>
                  <a:schemeClr val="accent1"/>
                </a:solidFill>
              </a:rPr>
              <a:t>Nucleus-Electron Coulomb attraction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42FEF3-3D02-9C9E-F69E-EBF8BD8A42E1}"/>
              </a:ext>
            </a:extLst>
          </p:cNvPr>
          <p:cNvCxnSpPr>
            <a:cxnSpLocks/>
            <a:endCxn id="27" idx="0"/>
          </p:cNvCxnSpPr>
          <p:nvPr/>
        </p:nvCxnSpPr>
        <p:spPr bwMode="auto">
          <a:xfrm>
            <a:off x="18263158" y="3159117"/>
            <a:ext cx="530179" cy="74433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2E9CF41-4DEA-BB83-646F-FF63005246D1}"/>
              </a:ext>
            </a:extLst>
          </p:cNvPr>
          <p:cNvSpPr txBox="1">
            <a:spLocks/>
          </p:cNvSpPr>
          <p:nvPr/>
        </p:nvSpPr>
        <p:spPr>
          <a:xfrm>
            <a:off x="17426126" y="3903449"/>
            <a:ext cx="2734421" cy="809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786384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1499616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2286000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b="1" kern="0" dirty="0">
                <a:solidFill>
                  <a:schemeClr val="accent1"/>
                </a:solidFill>
              </a:rPr>
              <a:t>Nucleus-Electron Coulomb repulsion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F60DBBD-7D81-8E06-64A6-A2554138D5E5}"/>
              </a:ext>
            </a:extLst>
          </p:cNvPr>
          <p:cNvCxnSpPr>
            <a:cxnSpLocks/>
            <a:endCxn id="36" idx="0"/>
          </p:cNvCxnSpPr>
          <p:nvPr/>
        </p:nvCxnSpPr>
        <p:spPr bwMode="auto">
          <a:xfrm>
            <a:off x="21521722" y="3009466"/>
            <a:ext cx="530179" cy="74433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D889D2C8-7CF7-8ED6-2399-F3E05A925DD6}"/>
              </a:ext>
            </a:extLst>
          </p:cNvPr>
          <p:cNvSpPr txBox="1">
            <a:spLocks/>
          </p:cNvSpPr>
          <p:nvPr/>
        </p:nvSpPr>
        <p:spPr>
          <a:xfrm>
            <a:off x="20684690" y="3753798"/>
            <a:ext cx="2734421" cy="809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786384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1499616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2286000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b="1" kern="0" dirty="0">
                <a:solidFill>
                  <a:schemeClr val="accent1"/>
                </a:solidFill>
              </a:rPr>
              <a:t>Nucleus-Nucleus Coulomb repulsion</a:t>
            </a:r>
          </a:p>
        </p:txBody>
      </p:sp>
      <p:pic>
        <p:nvPicPr>
          <p:cNvPr id="1026" name="Picture 2" descr="Hydrogen Gas (H2) - Structure, Properties and Uses">
            <a:extLst>
              <a:ext uri="{FF2B5EF4-FFF2-40B4-BE49-F238E27FC236}">
                <a16:creationId xmlns:a16="http://schemas.microsoft.com/office/drawing/2014/main" id="{8E09F419-AA45-BFCF-3733-34315AD72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3" t="10545" r="16109" b="5173"/>
          <a:stretch/>
        </p:blipFill>
        <p:spPr bwMode="auto">
          <a:xfrm>
            <a:off x="660483" y="2757665"/>
            <a:ext cx="4279023" cy="255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3165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6930E-0BB7-76E6-33E4-F7A4D5100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1B3059A-303E-9BFF-7C76-7DE641380FD3}"/>
              </a:ext>
            </a:extLst>
          </p:cNvPr>
          <p:cNvSpPr/>
          <p:nvPr/>
        </p:nvSpPr>
        <p:spPr bwMode="auto">
          <a:xfrm>
            <a:off x="6255327" y="7616868"/>
            <a:ext cx="17860940" cy="537594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61AD15D-8744-2226-8986-F920313A22F5}"/>
              </a:ext>
            </a:extLst>
          </p:cNvPr>
          <p:cNvSpPr txBox="1">
            <a:spLocks/>
          </p:cNvSpPr>
          <p:nvPr/>
        </p:nvSpPr>
        <p:spPr>
          <a:xfrm>
            <a:off x="490311" y="685800"/>
            <a:ext cx="4951413" cy="285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0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6600" kern="0" dirty="0"/>
              <a:t>Second </a:t>
            </a:r>
          </a:p>
          <a:p>
            <a:r>
              <a:rPr lang="en-US" sz="6600" kern="0" dirty="0"/>
              <a:t>Quantization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CC57483-3C76-2E03-0034-E36707F99E94}"/>
              </a:ext>
            </a:extLst>
          </p:cNvPr>
          <p:cNvSpPr txBox="1">
            <a:spLocks/>
          </p:cNvSpPr>
          <p:nvPr/>
        </p:nvSpPr>
        <p:spPr>
          <a:xfrm>
            <a:off x="6112921" y="2198068"/>
            <a:ext cx="18003346" cy="230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sz="2400" b="1" i="0" u="none" strike="noStrike" dirty="0">
                <a:solidFill>
                  <a:schemeClr val="accent1"/>
                </a:solidFill>
                <a:effectLst/>
              </a:rPr>
              <a:t>good starting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point for solving this problem is the </a:t>
            </a:r>
            <a:r>
              <a:rPr lang="en-US" sz="2400" b="1" i="0" u="none" strike="noStrike" dirty="0">
                <a:solidFill>
                  <a:schemeClr val="accent1"/>
                </a:solidFill>
                <a:effectLst/>
              </a:rPr>
              <a:t>Hartree-</a:t>
            </a:r>
            <a:r>
              <a:rPr lang="en-US" sz="2400" b="1" i="0" u="none" strike="noStrike" dirty="0" err="1">
                <a:solidFill>
                  <a:schemeClr val="accent1"/>
                </a:solidFill>
                <a:effectLst/>
              </a:rPr>
              <a:t>Fock</a:t>
            </a:r>
            <a:r>
              <a:rPr lang="en-US" sz="2400" b="1" i="0" u="none" strike="noStrike" dirty="0">
                <a:solidFill>
                  <a:schemeClr val="accent1"/>
                </a:solidFill>
                <a:effectLst/>
              </a:rPr>
              <a:t> (HF)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method. This method </a:t>
            </a:r>
            <a:r>
              <a:rPr lang="en-US" sz="2400" b="1" i="0" u="none" strike="noStrike" dirty="0">
                <a:solidFill>
                  <a:schemeClr val="accent1"/>
                </a:solidFill>
                <a:effectLst/>
              </a:rPr>
              <a:t>approximates the N-body problem by N one-body problems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where each electron evolves in the mean-field of the others. Classically solving the HF equations is efficient and leads to the exact exchange energy but does not include any electron correlation. Therefore, it is usually a good starting point to which to add correlation.</a:t>
            </a:r>
          </a:p>
          <a:p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FEEF8-FE6B-E2D9-81DA-D871950B5121}"/>
              </a:ext>
            </a:extLst>
          </p:cNvPr>
          <p:cNvSpPr txBox="1"/>
          <p:nvPr/>
        </p:nvSpPr>
        <p:spPr>
          <a:xfrm>
            <a:off x="-336884" y="452201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3D716-DF5B-CE86-154D-81A2F7768EB5}"/>
              </a:ext>
            </a:extLst>
          </p:cNvPr>
          <p:cNvSpPr txBox="1"/>
          <p:nvPr/>
        </p:nvSpPr>
        <p:spPr>
          <a:xfrm>
            <a:off x="8906256" y="3618207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73EFE-1BDB-DA69-55BB-3CDAAED87A11}"/>
              </a:ext>
            </a:extLst>
          </p:cNvPr>
          <p:cNvSpPr txBox="1"/>
          <p:nvPr/>
        </p:nvSpPr>
        <p:spPr>
          <a:xfrm>
            <a:off x="16184880" y="1734543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E7DEDDF-7F86-E697-7A95-2874AB3C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55" y="147215"/>
            <a:ext cx="11026019" cy="1732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3C73F5D-152B-C00F-1172-7960E7DB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20" y="5237491"/>
            <a:ext cx="7884411" cy="113503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7337F73-7AB9-E9F3-3384-280CA163C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5797" y="4926750"/>
            <a:ext cx="8571218" cy="1567037"/>
          </a:xfrm>
          <a:prstGeom prst="rect">
            <a:avLst/>
          </a:prstGeom>
        </p:spPr>
      </p:pic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9D85C7A7-A955-48F6-B61A-CC634777FDA4}"/>
              </a:ext>
            </a:extLst>
          </p:cNvPr>
          <p:cNvSpPr txBox="1">
            <a:spLocks/>
          </p:cNvSpPr>
          <p:nvPr/>
        </p:nvSpPr>
        <p:spPr>
          <a:xfrm>
            <a:off x="8068829" y="4318975"/>
            <a:ext cx="3304173" cy="6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786384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1499616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2286000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b="1" kern="0" dirty="0">
                <a:solidFill>
                  <a:schemeClr val="accent1"/>
                </a:solidFill>
              </a:rPr>
              <a:t>One-Body Integrals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1037F17-DBA9-AD0A-F724-3631D406B8A4}"/>
              </a:ext>
            </a:extLst>
          </p:cNvPr>
          <p:cNvSpPr txBox="1">
            <a:spLocks/>
          </p:cNvSpPr>
          <p:nvPr/>
        </p:nvSpPr>
        <p:spPr>
          <a:xfrm>
            <a:off x="18230627" y="4268107"/>
            <a:ext cx="3304173" cy="6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786384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1499616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2286000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b="1" kern="0" dirty="0">
                <a:solidFill>
                  <a:schemeClr val="accent1"/>
                </a:solidFill>
              </a:rPr>
              <a:t>Two-Body Integrals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4C86B1-AE9D-E6E9-BD5E-F0D5A4920B90}"/>
              </a:ext>
            </a:extLst>
          </p:cNvPr>
          <p:cNvCxnSpPr/>
          <p:nvPr/>
        </p:nvCxnSpPr>
        <p:spPr bwMode="auto">
          <a:xfrm>
            <a:off x="5593838" y="307304"/>
            <a:ext cx="0" cy="1308799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7674D1-7E28-A838-91B0-FECC49B37BE1}"/>
                  </a:ext>
                </a:extLst>
              </p:cNvPr>
              <p:cNvSpPr txBox="1"/>
              <p:nvPr/>
            </p:nvSpPr>
            <p:spPr>
              <a:xfrm>
                <a:off x="6112920" y="10424750"/>
                <a:ext cx="17986091" cy="2931572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The </a:t>
                </a:r>
                <a:r>
                  <a:rPr lang="en-US" sz="2400" b="1" dirty="0"/>
                  <a:t>Coulomb potential</a:t>
                </a:r>
                <a:r>
                  <a:rPr lang="en-US" sz="2400" dirty="0"/>
                  <a:t> between two electrons, ensuring that their interaction decreases as their separation increases. The four molecular orbitals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) correspond to initial and final states of the interacting electrons.</a:t>
                </a:r>
              </a:p>
              <a:p>
                <a:endParaRPr lang="en-US" sz="240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The Hamiltonian can then be re-expressed in the basis of the solutions of the HF method, also called </a:t>
                </a:r>
                <a:r>
                  <a:rPr lang="en-US" sz="2400" b="1" i="0" u="none" strike="noStrike" dirty="0">
                    <a:solidFill>
                      <a:schemeClr val="accent1"/>
                    </a:solidFill>
                    <a:effectLst/>
                  </a:rPr>
                  <a:t>Molecular Orbitals </a:t>
                </a: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(MOs):</a:t>
                </a:r>
              </a:p>
              <a:p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The MOs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) can be occupied or virtual (unoccupied). One MO can contain 2 electrons. However, in what follows we actually work with Spin Orbitals which are associated with a spin up (</a:t>
                </a:r>
                <a14:m>
                  <m:oMath xmlns:m="http://schemas.openxmlformats.org/officeDocument/2006/math">
                    <m:r>
                      <a:rPr lang="en-US" sz="2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) of spin down (</a:t>
                </a:r>
                <a14:m>
                  <m:oMath xmlns:m="http://schemas.openxmlformats.org/officeDocument/2006/math">
                    <m:r>
                      <a:rPr lang="en-US" sz="2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) electron. Thus Spin Orbitals can contain one electron or be unoccupied.</a:t>
                </a: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7674D1-7E28-A838-91B0-FECC49B37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920" y="10424750"/>
                <a:ext cx="17986091" cy="2931572"/>
              </a:xfrm>
              <a:prstGeom prst="rect">
                <a:avLst/>
              </a:prstGeom>
              <a:blipFill>
                <a:blip r:embed="rId5"/>
                <a:stretch>
                  <a:fillRect l="-565" b="-301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306449-7E6B-700D-7404-0B0AC4895A41}"/>
              </a:ext>
            </a:extLst>
          </p:cNvPr>
          <p:cNvCxnSpPr/>
          <p:nvPr/>
        </p:nvCxnSpPr>
        <p:spPr bwMode="auto">
          <a:xfrm>
            <a:off x="14700738" y="3995760"/>
            <a:ext cx="0" cy="349145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9256AD-C7C3-EF03-6A51-81F6C2452DCC}"/>
                  </a:ext>
                </a:extLst>
              </p:cNvPr>
              <p:cNvSpPr txBox="1"/>
              <p:nvPr/>
            </p:nvSpPr>
            <p:spPr>
              <a:xfrm>
                <a:off x="6255327" y="7424000"/>
                <a:ext cx="7884412" cy="2427524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Together,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sSub>
                      <m:sSubPr>
                        <m:ctrlP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represents a </a:t>
                </a:r>
                <a:r>
                  <a:rPr lang="en-US" sz="2400" b="1" i="0" u="none" strike="noStrike" dirty="0">
                    <a:solidFill>
                      <a:srgbClr val="000000"/>
                    </a:solidFill>
                    <a:effectLst/>
                  </a:rPr>
                  <a:t>transition operator</a:t>
                </a: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 that moves an electron from orbital q to orbital p.</a:t>
                </a:r>
                <a:b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</a:br>
                <a:endParaRPr lang="en-US" sz="240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The integral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</a:rPr>
                  <a:t>​ describes the contribution of a single electron's energy due to kinetic energy and attraction to nuclei.</a:t>
                </a: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9256AD-C7C3-EF03-6A51-81F6C2452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327" y="7424000"/>
                <a:ext cx="7884412" cy="2427524"/>
              </a:xfrm>
              <a:prstGeom prst="rect">
                <a:avLst/>
              </a:prstGeom>
              <a:blipFill>
                <a:blip r:embed="rId6"/>
                <a:stretch>
                  <a:fillRect l="-965" b="-468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BDF10F-980F-856D-7A70-6AD256FB0340}"/>
                  </a:ext>
                </a:extLst>
              </p:cNvPr>
              <p:cNvSpPr txBox="1"/>
              <p:nvPr/>
            </p:nvSpPr>
            <p:spPr>
              <a:xfrm>
                <a:off x="15362226" y="7429444"/>
                <a:ext cx="8394785" cy="2336858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two-body integrals,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𝑝𝑞𝑟𝑠</m:t>
                        </m:r>
                      </m:sub>
                    </m:sSub>
                  </m:oMath>
                </a14:m>
                <a:r>
                  <a:rPr lang="en-US" sz="2400" dirty="0"/>
                  <a:t>​, represent the </a:t>
                </a:r>
                <a:r>
                  <a:rPr lang="en-US" sz="2400" b="1" dirty="0"/>
                  <a:t>electron-electron interaction energy</a:t>
                </a:r>
                <a:r>
                  <a:rPr lang="en-US" sz="2400" dirty="0"/>
                  <a:t> in the second-quantized electronic Hamiltonian.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These integrals arise from the Coulomb repulsion between two electrons located at positions r1​ and r2:</a:t>
                </a: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BDF10F-980F-856D-7A70-6AD256FB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2226" y="7429444"/>
                <a:ext cx="8394785" cy="2336858"/>
              </a:xfrm>
              <a:prstGeom prst="rect">
                <a:avLst/>
              </a:prstGeom>
              <a:blipFill>
                <a:blip r:embed="rId7"/>
                <a:stretch>
                  <a:fillRect l="-1057" t="-2174" b="-543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1E1F4D-8AFA-E3EE-72DA-66FEDFAEC76D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 flipH="1">
            <a:off x="9250533" y="6207766"/>
            <a:ext cx="209990" cy="49754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94B9C72-DB64-E1F9-D999-41304B2ADD7C}"/>
              </a:ext>
            </a:extLst>
          </p:cNvPr>
          <p:cNvSpPr txBox="1">
            <a:spLocks/>
          </p:cNvSpPr>
          <p:nvPr/>
        </p:nvSpPr>
        <p:spPr>
          <a:xfrm>
            <a:off x="8150946" y="6705311"/>
            <a:ext cx="2199174" cy="6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786384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1499616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2286000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b="1" kern="0" dirty="0">
                <a:solidFill>
                  <a:schemeClr val="accent1"/>
                </a:solidFill>
              </a:rPr>
              <a:t>Kinetic energy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B04718-45C3-272D-CF01-29AE90CBA219}"/>
              </a:ext>
            </a:extLst>
          </p:cNvPr>
          <p:cNvCxnSpPr>
            <a:cxnSpLocks/>
            <a:endCxn id="31" idx="0"/>
          </p:cNvCxnSpPr>
          <p:nvPr/>
        </p:nvCxnSpPr>
        <p:spPr bwMode="auto">
          <a:xfrm>
            <a:off x="11866011" y="6372522"/>
            <a:ext cx="848136" cy="32063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700AEC2-8601-5814-0A7C-ED3A52512CBD}"/>
              </a:ext>
            </a:extLst>
          </p:cNvPr>
          <p:cNvSpPr txBox="1">
            <a:spLocks/>
          </p:cNvSpPr>
          <p:nvPr/>
        </p:nvSpPr>
        <p:spPr>
          <a:xfrm>
            <a:off x="11288558" y="6693157"/>
            <a:ext cx="2851177" cy="6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786384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1499616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2286000" marR="0" indent="-7863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b="1" kern="0" dirty="0">
                <a:solidFill>
                  <a:schemeClr val="accent1"/>
                </a:solidFill>
              </a:rPr>
              <a:t>Attraction to Nuclei</a:t>
            </a:r>
          </a:p>
        </p:txBody>
      </p:sp>
      <p:pic>
        <p:nvPicPr>
          <p:cNvPr id="48" name="Picture 2" descr="Foundations 2A: Quantum mechanics">
            <a:extLst>
              <a:ext uri="{FF2B5EF4-FFF2-40B4-BE49-F238E27FC236}">
                <a16:creationId xmlns:a16="http://schemas.microsoft.com/office/drawing/2014/main" id="{8289CA8F-317A-2CA1-79A4-E5D904C75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" y="5973599"/>
            <a:ext cx="5496420" cy="77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antum Harmonic Oscillator">
            <a:extLst>
              <a:ext uri="{FF2B5EF4-FFF2-40B4-BE49-F238E27FC236}">
                <a16:creationId xmlns:a16="http://schemas.microsoft.com/office/drawing/2014/main" id="{44CAC90D-6C35-D87E-1AD6-BD798FDA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898" y="2502672"/>
            <a:ext cx="5690760" cy="387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8162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BE70-44ED-DD6E-92E4-783F4FB9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682118"/>
            <a:ext cx="6420151" cy="3413126"/>
          </a:xfrm>
        </p:spPr>
        <p:txBody>
          <a:bodyPr/>
          <a:lstStyle/>
          <a:p>
            <a:r>
              <a:rPr lang="en-US" sz="5400" dirty="0">
                <a:solidFill>
                  <a:schemeClr val="accent1"/>
                </a:solidFill>
              </a:rPr>
              <a:t>Current / Existing</a:t>
            </a:r>
            <a:br>
              <a:rPr lang="en-US" sz="5400" b="1" dirty="0"/>
            </a:br>
            <a:r>
              <a:rPr lang="en-US" sz="5400" b="1" dirty="0"/>
              <a:t>Classical Methods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DFB6B-EB9D-4E34-F486-049288D28E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20247" y="384048"/>
            <a:ext cx="5568247" cy="5484737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Exact Diagonalization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the exact solution to the electronic Schrödinger equation within a chosen basis set.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Computational cost grows exponentially with the size of the system.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Used for small molecules to benchmark other methods.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4A5BD-D641-6EFF-B802-15461031E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406745" y="384048"/>
            <a:ext cx="5981238" cy="5610352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Hartree-</a:t>
            </a:r>
            <a:r>
              <a:rPr lang="en-US" sz="3600" dirty="0" err="1">
                <a:solidFill>
                  <a:schemeClr val="accent1"/>
                </a:solidFill>
              </a:rPr>
              <a:t>Fock</a:t>
            </a:r>
            <a:endParaRPr lang="en-US" sz="36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Approximates the N-electron wavefunction as a single Slater determinant.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Captures mean-field interactions but neglects electron correlation.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Often used as the starting point for more advanced methods.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012BBB-ECDE-B411-A680-48D58365E4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58" y="6667500"/>
            <a:ext cx="5261025" cy="4954587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Density Functional Theory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Models the ground-state energy as a functional of the electron density.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Includes electron correlation through exchange-correlation functionals.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Widely used due to its balance between accuracy and computational efficiency.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1D7B32-A194-89B9-3AEE-F76F4D6C73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53554" y="6667500"/>
            <a:ext cx="5619701" cy="4954587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Post Hartree-</a:t>
            </a:r>
            <a:r>
              <a:rPr lang="en-US" sz="3600" dirty="0" err="1">
                <a:solidFill>
                  <a:schemeClr val="accent1"/>
                </a:solidFill>
              </a:rPr>
              <a:t>Fock</a:t>
            </a:r>
            <a:r>
              <a:rPr lang="en-US" sz="3600" dirty="0">
                <a:solidFill>
                  <a:schemeClr val="accent1"/>
                </a:solidFill>
              </a:rPr>
              <a:t> Methods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Møller-Plesset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 Perturbation Theory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</a:br>
            <a:endParaRPr lang="en-US" sz="24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Configuration Interaction (CI)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</a:br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Coupled Cluster (CC)</a:t>
            </a:r>
          </a:p>
          <a:p>
            <a:pPr marL="598932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Expands the wavefunction using exponential operators.</a:t>
            </a:r>
          </a:p>
          <a:p>
            <a:pPr marL="598932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Highly accurate; CC with singles, doubles, and perturbative triples (CCSD(T)) is the gold standard for many systems.</a:t>
            </a:r>
            <a:endParaRPr lang="en-US" sz="2000" u="sng" dirty="0">
              <a:latin typeface="+mn-lt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F879DA-16C5-F650-3B93-309BB2F32C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University of Southern California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DB38AB8-1AE5-B32D-65B1-F829658B9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55959" y="12926828"/>
            <a:ext cx="256541" cy="254001"/>
          </a:xfrm>
        </p:spPr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4797F4B-A1C9-6854-5972-8FF8682BFB12}"/>
              </a:ext>
            </a:extLst>
          </p:cNvPr>
          <p:cNvSpPr txBox="1">
            <a:spLocks/>
          </p:cNvSpPr>
          <p:nvPr/>
        </p:nvSpPr>
        <p:spPr>
          <a:xfrm>
            <a:off x="12520247" y="6629399"/>
            <a:ext cx="5541826" cy="625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256032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512064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768096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3600" kern="0" dirty="0">
                <a:solidFill>
                  <a:schemeClr val="accent1"/>
                </a:solidFill>
              </a:rPr>
              <a:t>Limitations</a:t>
            </a:r>
          </a:p>
          <a:p>
            <a:endParaRPr lang="en-US" sz="2000" kern="0" dirty="0"/>
          </a:p>
          <a:p>
            <a:r>
              <a:rPr lang="en-US" sz="2400" kern="0" dirty="0">
                <a:latin typeface="+mn-lt"/>
              </a:rPr>
              <a:t>Many methods fail to scale efficiently with system size.</a:t>
            </a:r>
            <a:br>
              <a:rPr lang="en-US" sz="2400" kern="0" dirty="0">
                <a:latin typeface="+mn-lt"/>
              </a:rPr>
            </a:br>
            <a:endParaRPr lang="en-US" sz="2400" kern="0" dirty="0">
              <a:latin typeface="+mn-lt"/>
            </a:endParaRPr>
          </a:p>
          <a:p>
            <a:r>
              <a:rPr lang="en-US" sz="2400" kern="0" dirty="0">
                <a:latin typeface="+mn-lt"/>
              </a:rPr>
              <a:t>Accuracy depends on the choice of basis set and approximations (e.g., DFT functional).</a:t>
            </a:r>
            <a:br>
              <a:rPr lang="en-US" sz="2400" kern="0" dirty="0">
                <a:latin typeface="+mn-lt"/>
              </a:rPr>
            </a:br>
            <a:endParaRPr lang="en-US" sz="2400" kern="0" dirty="0">
              <a:latin typeface="+mn-lt"/>
            </a:endParaRPr>
          </a:p>
          <a:p>
            <a:r>
              <a:rPr lang="en-US" sz="2400" kern="0" dirty="0">
                <a:latin typeface="+mn-lt"/>
              </a:rPr>
              <a:t>Classical methods, while effective for small or moderately sized systems, are fundamentally limited by computational scaling and approximation accuracy.</a:t>
            </a:r>
          </a:p>
        </p:txBody>
      </p:sp>
      <p:pic>
        <p:nvPicPr>
          <p:cNvPr id="16" name="Picture Placeholder 10">
            <a:extLst>
              <a:ext uri="{FF2B5EF4-FFF2-40B4-BE49-F238E27FC236}">
                <a16:creationId xmlns:a16="http://schemas.microsoft.com/office/drawing/2014/main" id="{1225842E-C994-B72F-38FD-773072327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56" t="7919" r="-5456" b="7930"/>
          <a:stretch/>
        </p:blipFill>
        <p:spPr>
          <a:xfrm>
            <a:off x="18310278" y="6104964"/>
            <a:ext cx="5169335" cy="5883090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413437791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A3E5-1D7E-E985-F109-B68767323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DEAD204-5C6E-2214-805E-36E4AF59199D}"/>
              </a:ext>
            </a:extLst>
          </p:cNvPr>
          <p:cNvSpPr/>
          <p:nvPr/>
        </p:nvSpPr>
        <p:spPr bwMode="auto">
          <a:xfrm>
            <a:off x="6255327" y="8003733"/>
            <a:ext cx="17860940" cy="537594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9756F3-44B2-3DE7-3E83-B0D374F68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25" y="342900"/>
            <a:ext cx="16683946" cy="1527048"/>
          </a:xfrm>
        </p:spPr>
        <p:txBody>
          <a:bodyPr/>
          <a:lstStyle/>
          <a:p>
            <a:r>
              <a:rPr lang="en-US" sz="6000" b="1" dirty="0">
                <a:solidFill>
                  <a:schemeClr val="accent1"/>
                </a:solidFill>
              </a:rPr>
              <a:t>Quantum Speed-Up &amp; Basis Set limitations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55BFB97-05F4-5A23-17D8-957619575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3ADB83F-6CD9-57AC-0C9C-7C4D2FC064B1}"/>
                  </a:ext>
                </a:extLst>
              </p:cNvPr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571498" y="1736783"/>
                <a:ext cx="23239603" cy="244333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n-lt"/>
                  </a:rPr>
                  <a:t>Quantum Phase Estimation achieves an </a:t>
                </a:r>
                <a:r>
                  <a:rPr lang="en-US" sz="2400" b="1" dirty="0">
                    <a:latin typeface="+mn-lt"/>
                  </a:rPr>
                  <a:t>exponential speedup</a:t>
                </a:r>
                <a:r>
                  <a:rPr lang="en-US" sz="2400" dirty="0">
                    <a:latin typeface="+mn-lt"/>
                  </a:rPr>
                  <a:t> for finding eigenvalues of the Hamiltonian compared to classical FCI. For an MM-orbital system, the scaling is O(poly(M)) vs. 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)classically.</a:t>
                </a:r>
                <a:br>
                  <a:rPr lang="en-US" sz="2400" dirty="0">
                    <a:latin typeface="+mn-lt"/>
                  </a:rPr>
                </a:br>
                <a:endParaRPr lang="en-US" sz="2400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n-lt"/>
                  </a:rPr>
                  <a:t>Requires deep quantum circuits, making it impractical for near-term devices.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  <a:latin typeface="+mn-lt"/>
                  </a:rPr>
                  <a:t>VQE uses a variational approach to minimize the expectation value of the Hamiltonian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3ADB83F-6CD9-57AC-0C9C-7C4D2FC064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571498" y="1736783"/>
                <a:ext cx="23239603" cy="2443331"/>
              </a:xfrm>
              <a:blipFill>
                <a:blip r:embed="rId2"/>
                <a:stretch>
                  <a:fillRect l="-765" t="-3093" r="-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71A355A-C594-D7D0-F238-9E312D4C0628}"/>
              </a:ext>
            </a:extLst>
          </p:cNvPr>
          <p:cNvSpPr txBox="1"/>
          <p:nvPr/>
        </p:nvSpPr>
        <p:spPr>
          <a:xfrm>
            <a:off x="-336884" y="4908884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6B3816-F998-F1CF-6F9A-895673C967B1}"/>
              </a:ext>
            </a:extLst>
          </p:cNvPr>
          <p:cNvSpPr txBox="1">
            <a:spLocks/>
          </p:cNvSpPr>
          <p:nvPr/>
        </p:nvSpPr>
        <p:spPr>
          <a:xfrm>
            <a:off x="254225" y="5351766"/>
            <a:ext cx="23540194" cy="391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chemeClr val="accent1"/>
                </a:solidFill>
                <a:latin typeface="+mn-lt"/>
              </a:rPr>
              <a:t>Basis sets are a set of mathematical functions used to represent the wavefunctions of electrons</a:t>
            </a:r>
            <a:r>
              <a:rPr lang="en-US" sz="2400" b="1" kern="0" dirty="0">
                <a:latin typeface="+mn-lt"/>
              </a:rPr>
              <a:t> </a:t>
            </a:r>
            <a:r>
              <a:rPr lang="en-US" sz="2400" kern="0" dirty="0">
                <a:latin typeface="+mn-lt"/>
              </a:rPr>
              <a:t>in quantum chemistry calculations.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dirty="0">
                <a:latin typeface="+mn-lt"/>
              </a:rPr>
              <a:t>Wavefunctions are expressed as a linear combination of these basis functions.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+mn-lt"/>
              </a:rPr>
              <a:t>The original choice of </a:t>
            </a:r>
            <a:r>
              <a:rPr lang="en-US" sz="2400" b="1" kern="0" dirty="0">
                <a:solidFill>
                  <a:schemeClr val="accent1"/>
                </a:solidFill>
                <a:latin typeface="+mn-lt"/>
              </a:rPr>
              <a:t>basis affects </a:t>
            </a:r>
            <a:r>
              <a:rPr lang="en-US" sz="2400" kern="0" dirty="0">
                <a:solidFill>
                  <a:srgbClr val="000000"/>
                </a:solidFill>
                <a:latin typeface="+mn-lt"/>
              </a:rPr>
              <a:t>the </a:t>
            </a:r>
            <a:r>
              <a:rPr lang="en-US" sz="2400" b="1" kern="0" dirty="0">
                <a:solidFill>
                  <a:schemeClr val="accent1"/>
                </a:solidFill>
                <a:latin typeface="+mn-lt"/>
              </a:rPr>
              <a:t>number of qubits required </a:t>
            </a:r>
            <a:r>
              <a:rPr lang="en-US" sz="2400" kern="0" dirty="0">
                <a:solidFill>
                  <a:srgbClr val="000000"/>
                </a:solidFill>
                <a:latin typeface="+mn-lt"/>
              </a:rPr>
              <a:t>and the Hamiltonian complexity. A larger basis set leads to more qubits and more terms in Hamiltonian.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Quantum computers do not rely on basis set approximations in the same way as classical methods.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They can theoretically handle the full Hilbert space directly, bypassing the limitations and trade-offs of basis sets in classical computations.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Current quantum hardware noise and qubit limitations restrict practical applications, making basis sets still relevant for hybrid quantum-classical algorithms like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n-lt"/>
              </a:rPr>
              <a:t>VQE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4EFEE-887F-8417-8C75-CD8ECA9F314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4863079" y="2678748"/>
            <a:ext cx="6821264" cy="1032701"/>
          </a:xfrm>
          <a:prstGeom prst="rect">
            <a:avLst/>
          </a:prstGeom>
        </p:spPr>
      </p:pic>
      <p:sp>
        <p:nvSpPr>
          <p:cNvPr id="34" name="Title 2">
            <a:extLst>
              <a:ext uri="{FF2B5EF4-FFF2-40B4-BE49-F238E27FC236}">
                <a16:creationId xmlns:a16="http://schemas.microsoft.com/office/drawing/2014/main" id="{4FE5D652-9658-E6DE-478B-5C2F4D747DAE}"/>
              </a:ext>
            </a:extLst>
          </p:cNvPr>
          <p:cNvSpPr txBox="1">
            <a:spLocks/>
          </p:cNvSpPr>
          <p:nvPr/>
        </p:nvSpPr>
        <p:spPr>
          <a:xfrm>
            <a:off x="254225" y="4512371"/>
            <a:ext cx="16683946" cy="152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4800" b="1" kern="0" dirty="0">
                <a:solidFill>
                  <a:schemeClr val="accent1"/>
                </a:solidFill>
              </a:rPr>
              <a:t>Basis Sets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C83846B-69EA-ACF3-A63D-1B443EBAD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95668"/>
              </p:ext>
            </p:extLst>
          </p:nvPr>
        </p:nvGraphicFramePr>
        <p:xfrm>
          <a:off x="571498" y="9262830"/>
          <a:ext cx="22823489" cy="36872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042640">
                  <a:extLst>
                    <a:ext uri="{9D8B030D-6E8A-4147-A177-3AD203B41FA5}">
                      <a16:colId xmlns:a16="http://schemas.microsoft.com/office/drawing/2014/main" val="3319235469"/>
                    </a:ext>
                  </a:extLst>
                </a:gridCol>
                <a:gridCol w="15780849">
                  <a:extLst>
                    <a:ext uri="{9D8B030D-6E8A-4147-A177-3AD203B41FA5}">
                      <a16:colId xmlns:a16="http://schemas.microsoft.com/office/drawing/2014/main" val="63638775"/>
                    </a:ext>
                  </a:extLst>
                </a:gridCol>
              </a:tblGrid>
              <a:tr h="146867">
                <a:tc gridSpan="2">
                  <a:txBody>
                    <a:bodyPr/>
                    <a:lstStyle/>
                    <a:p>
                      <a:pPr marL="0" marR="0" lvl="0" indent="0" algn="ctr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kern="0" dirty="0">
                          <a:solidFill>
                            <a:schemeClr val="tx1"/>
                          </a:solidFill>
                        </a:rPr>
                        <a:t>Types of Basis Sets</a:t>
                      </a:r>
                    </a:p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300241"/>
                  </a:ext>
                </a:extLst>
              </a:tr>
              <a:tr h="58670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Gaussian-Type Orbitals (GTOs)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Most widely used because they allow for efficient computation of integrals.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675020"/>
                  </a:ext>
                </a:extLst>
              </a:tr>
              <a:tr h="58670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Slater-Type Orbitals (STOs)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Better represent electron behavior near nuclei but are computationally more expensive.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892044"/>
                  </a:ext>
                </a:extLst>
              </a:tr>
              <a:tr h="131692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Minimal Basis Sets (e.g., STO-3G)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Represent each atomic orbital with a single function. They are computationally efficient but less accurate.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699895"/>
                  </a:ext>
                </a:extLst>
              </a:tr>
              <a:tr h="586706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Double-Zeta (e.g., 6-31G)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Use two functions per orbital for more flexibility.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05034"/>
                  </a:ext>
                </a:extLst>
              </a:tr>
              <a:tr h="555564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Triple-Zeta and Beyond (e.g., 6-311G)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Add even more functions per orbital to capture finer details of electron behavior.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511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1158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69A0C-5967-C5D3-1E2D-8A90D58CE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3A503A-0DCA-3CD9-148E-BF233D153A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6072" y="384048"/>
                <a:ext cx="23236428" cy="1380911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Process Map of ES Problem 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Molecule with VQE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3A503A-0DCA-3CD9-148E-BF233D153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6072" y="384048"/>
                <a:ext cx="23236428" cy="1380911"/>
              </a:xfrm>
              <a:blipFill>
                <a:blip r:embed="rId2"/>
                <a:stretch>
                  <a:fillRect l="-2131" t="-18182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2609052-66E8-0264-721A-FA70308D2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EF29A22-A7D9-EB5B-60FC-B09829BDD6D3}"/>
                  </a:ext>
                </a:extLst>
              </p:cNvPr>
              <p:cNvSpPr/>
              <p:nvPr/>
            </p:nvSpPr>
            <p:spPr bwMode="auto">
              <a:xfrm>
                <a:off x="1137137" y="2121878"/>
                <a:ext cx="3399693" cy="1529862"/>
              </a:xfrm>
              <a:prstGeom prst="roundRect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r>
                  <a:rPr kumimoji="0" lang="en-US" sz="4000" b="0" i="0" u="none" strike="noStrike" cap="none" normalizeH="0" baseline="0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Hydrogen Molecule(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cap="none" normalizeH="0" baseline="0" smtClean="0">
                            <a:ln>
                              <a:solidFill>
                                <a:schemeClr val="tx2"/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4000" b="0" i="1" u="none" strike="noStrike" cap="none" normalizeH="0" baseline="0" smtClean="0">
                            <a:ln>
                              <a:solidFill>
                                <a:schemeClr val="tx2"/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0" lang="en-US" sz="4000" b="0" i="1" u="none" strike="noStrike" cap="none" normalizeH="0" baseline="0" smtClean="0">
                            <a:ln>
                              <a:solidFill>
                                <a:schemeClr val="tx2"/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4000" b="0" i="0" u="none" strike="noStrike" cap="none" normalizeH="0" baseline="0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EF29A22-A7D9-EB5B-60FC-B09829BDD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7137" y="2121878"/>
                <a:ext cx="3399693" cy="152986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591A603-7ECA-52D4-525D-537659D2C605}"/>
                  </a:ext>
                </a:extLst>
              </p:cNvPr>
              <p:cNvSpPr/>
              <p:nvPr/>
            </p:nvSpPr>
            <p:spPr bwMode="auto">
              <a:xfrm>
                <a:off x="1289537" y="2274278"/>
                <a:ext cx="3399693" cy="1529862"/>
              </a:xfrm>
              <a:prstGeom prst="roundRect">
                <a:avLst/>
              </a:prstGeom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IBM Plex Sans Light"/>
                  <a:buNone/>
                  <a:tabLst/>
                </a:pPr>
                <a:r>
                  <a:rPr kumimoji="0" lang="en-US" sz="4000" b="0" i="0" u="none" strike="noStrike" cap="none" normalizeH="0" baseline="0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Hydrogen Molecule(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cap="none" normalizeH="0" baseline="0" smtClean="0">
                            <a:ln>
                              <a:solidFill>
                                <a:schemeClr val="tx2"/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4000" b="0" i="1" u="none" strike="noStrike" cap="none" normalizeH="0" baseline="0" smtClean="0">
                            <a:ln>
                              <a:solidFill>
                                <a:schemeClr val="tx2"/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0" lang="en-US" sz="4000" b="0" i="1" u="none" strike="noStrike" cap="none" normalizeH="0" baseline="0" smtClean="0">
                            <a:ln>
                              <a:solidFill>
                                <a:schemeClr val="tx2"/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4000" b="0" i="0" u="none" strike="noStrike" cap="none" normalizeH="0" baseline="0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591A603-7ECA-52D4-525D-537659D2C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89537" y="2274278"/>
                <a:ext cx="3399693" cy="152986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82CFFF"/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A9570D3-DBD4-2B52-51EB-D72EE3828919}"/>
              </a:ext>
            </a:extLst>
          </p:cNvPr>
          <p:cNvSpPr/>
          <p:nvPr/>
        </p:nvSpPr>
        <p:spPr bwMode="auto">
          <a:xfrm>
            <a:off x="7532484" y="2285998"/>
            <a:ext cx="3399693" cy="1529862"/>
          </a:xfrm>
          <a:prstGeom prst="roundRect">
            <a:avLst/>
          </a:prstGeom>
          <a:ln>
            <a:solidFill>
              <a:srgbClr val="82CFFF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First Quantization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4434CE-5F22-104F-A69D-49025CC283B4}"/>
              </a:ext>
            </a:extLst>
          </p:cNvPr>
          <p:cNvCxnSpPr/>
          <p:nvPr/>
        </p:nvCxnSpPr>
        <p:spPr bwMode="auto">
          <a:xfrm>
            <a:off x="4695091" y="3039209"/>
            <a:ext cx="269044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283FE8-4D5E-EAA6-E833-1A6AFC68DC2F}"/>
              </a:ext>
            </a:extLst>
          </p:cNvPr>
          <p:cNvSpPr txBox="1"/>
          <p:nvPr/>
        </p:nvSpPr>
        <p:spPr>
          <a:xfrm>
            <a:off x="4923691" y="2532185"/>
            <a:ext cx="2409092" cy="354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Basis 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D3E82E-6BC1-2E40-DB6E-CA2F3343D4AF}"/>
              </a:ext>
            </a:extLst>
          </p:cNvPr>
          <p:cNvSpPr txBox="1"/>
          <p:nvPr/>
        </p:nvSpPr>
        <p:spPr>
          <a:xfrm>
            <a:off x="4923691" y="3141789"/>
            <a:ext cx="2409092" cy="61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Molecular Hamiltonian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2B350A7-C29D-7386-1F3E-8CD1BF3A98DC}"/>
              </a:ext>
            </a:extLst>
          </p:cNvPr>
          <p:cNvSpPr/>
          <p:nvPr/>
        </p:nvSpPr>
        <p:spPr bwMode="auto">
          <a:xfrm>
            <a:off x="13816462" y="2227378"/>
            <a:ext cx="3399693" cy="1529862"/>
          </a:xfrm>
          <a:prstGeom prst="roundRect">
            <a:avLst/>
          </a:prstGeom>
          <a:ln>
            <a:solidFill>
              <a:srgbClr val="82CFFF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Second Quantization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3595E2-F5F2-45D4-8068-3B1AEE6B6CC7}"/>
              </a:ext>
            </a:extLst>
          </p:cNvPr>
          <p:cNvSpPr txBox="1"/>
          <p:nvPr/>
        </p:nvSpPr>
        <p:spPr>
          <a:xfrm>
            <a:off x="10984521" y="2485285"/>
            <a:ext cx="2409092" cy="354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Calculate Integrals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2F753D-F037-78DE-E830-F117B1505412}"/>
              </a:ext>
            </a:extLst>
          </p:cNvPr>
          <p:cNvSpPr txBox="1"/>
          <p:nvPr/>
        </p:nvSpPr>
        <p:spPr>
          <a:xfrm>
            <a:off x="10984521" y="3094889"/>
            <a:ext cx="2409092" cy="61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Ladder Operators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7737A2-1241-8426-AD70-169B89CBF9A6}"/>
              </a:ext>
            </a:extLst>
          </p:cNvPr>
          <p:cNvCxnSpPr/>
          <p:nvPr/>
        </p:nvCxnSpPr>
        <p:spPr bwMode="auto">
          <a:xfrm>
            <a:off x="11019703" y="3050929"/>
            <a:ext cx="269044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5F71170-52CC-E6E7-FE33-B755C27A7086}"/>
              </a:ext>
            </a:extLst>
          </p:cNvPr>
          <p:cNvSpPr/>
          <p:nvPr/>
        </p:nvSpPr>
        <p:spPr bwMode="auto">
          <a:xfrm>
            <a:off x="20048096" y="2127723"/>
            <a:ext cx="3399693" cy="1529862"/>
          </a:xfrm>
          <a:prstGeom prst="roundRect">
            <a:avLst/>
          </a:prstGeom>
          <a:ln>
            <a:solidFill>
              <a:srgbClr val="82CFFF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Map to Qubits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B6CB61-A78A-A788-D110-590B594532D8}"/>
              </a:ext>
            </a:extLst>
          </p:cNvPr>
          <p:cNvSpPr txBox="1"/>
          <p:nvPr/>
        </p:nvSpPr>
        <p:spPr>
          <a:xfrm>
            <a:off x="17216155" y="2385630"/>
            <a:ext cx="2409092" cy="354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Jordan Wigner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A40CC3-37DD-E9F7-8578-A45DDC389A86}"/>
              </a:ext>
            </a:extLst>
          </p:cNvPr>
          <p:cNvSpPr txBox="1"/>
          <p:nvPr/>
        </p:nvSpPr>
        <p:spPr>
          <a:xfrm>
            <a:off x="17216155" y="2995234"/>
            <a:ext cx="2409092" cy="61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2000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Bravyi-Kitaev</a:t>
            </a:r>
            <a:endParaRPr lang="en-US" sz="20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7509CE-ABD0-0C15-D1CE-F4EE7F3922DD}"/>
              </a:ext>
            </a:extLst>
          </p:cNvPr>
          <p:cNvCxnSpPr/>
          <p:nvPr/>
        </p:nvCxnSpPr>
        <p:spPr bwMode="auto">
          <a:xfrm>
            <a:off x="17251337" y="2951274"/>
            <a:ext cx="269044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E2A834E-9B4D-B001-E148-0BDFEFC9F792}"/>
              </a:ext>
            </a:extLst>
          </p:cNvPr>
          <p:cNvSpPr/>
          <p:nvPr/>
        </p:nvSpPr>
        <p:spPr bwMode="auto">
          <a:xfrm>
            <a:off x="20130972" y="10518539"/>
            <a:ext cx="3399693" cy="1529862"/>
          </a:xfrm>
          <a:prstGeom prst="roundRect">
            <a:avLst/>
          </a:prstGeom>
          <a:ln>
            <a:solidFill>
              <a:srgbClr val="82CFFF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lang="en-US" sz="4000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Initial State Preparation</a:t>
            </a:r>
            <a:endParaRPr kumimoji="0" lang="en-US" sz="4000" b="0" i="0" u="none" strike="noStrike" cap="none" normalizeH="0" baseline="0" dirty="0">
              <a:ln>
                <a:solidFill>
                  <a:schemeClr val="tx2"/>
                </a:solidFill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849111-55C4-8DAA-1195-32B0AFB6FE48}"/>
              </a:ext>
            </a:extLst>
          </p:cNvPr>
          <p:cNvSpPr txBox="1"/>
          <p:nvPr/>
        </p:nvSpPr>
        <p:spPr>
          <a:xfrm>
            <a:off x="21528952" y="6639686"/>
            <a:ext cx="2409092" cy="354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Hartree </a:t>
            </a:r>
            <a:r>
              <a:rPr lang="en-US" sz="2000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Fock</a:t>
            </a: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 Calculation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936366-3AC5-8451-BC03-2892D7144A45}"/>
              </a:ext>
            </a:extLst>
          </p:cNvPr>
          <p:cNvSpPr txBox="1"/>
          <p:nvPr/>
        </p:nvSpPr>
        <p:spPr>
          <a:xfrm>
            <a:off x="19930384" y="6639686"/>
            <a:ext cx="2409092" cy="61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UCCSD </a:t>
            </a:r>
          </a:p>
          <a:p>
            <a:pPr algn="ctr" defTabSz="2438400"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Ansatz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CF506A-1541-3525-A541-A4D9FF814AF4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 bwMode="auto">
          <a:xfrm>
            <a:off x="21747943" y="3657585"/>
            <a:ext cx="82876" cy="68609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81588FC-9037-0BB9-F526-BB2E218AB83A}"/>
              </a:ext>
            </a:extLst>
          </p:cNvPr>
          <p:cNvSpPr/>
          <p:nvPr/>
        </p:nvSpPr>
        <p:spPr bwMode="auto">
          <a:xfrm>
            <a:off x="13816462" y="10518539"/>
            <a:ext cx="3399693" cy="1529862"/>
          </a:xfrm>
          <a:prstGeom prst="roundRect">
            <a:avLst/>
          </a:prstGeom>
          <a:ln>
            <a:solidFill>
              <a:srgbClr val="82CFFF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lang="en-US" sz="1800" dirty="0">
              <a:ln>
                <a:solidFill>
                  <a:schemeClr val="tx2"/>
                </a:solidFill>
              </a:ln>
              <a:solidFill>
                <a:schemeClr val="bg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VQE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B59995-F7C3-E9B4-42C3-2B7AEA167C84}"/>
              </a:ext>
            </a:extLst>
          </p:cNvPr>
          <p:cNvSpPr txBox="1"/>
          <p:nvPr/>
        </p:nvSpPr>
        <p:spPr>
          <a:xfrm>
            <a:off x="17392014" y="10796965"/>
            <a:ext cx="2409092" cy="354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Apply Hamiltonian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56D195-73F9-113B-898B-EFF74ABC0699}"/>
              </a:ext>
            </a:extLst>
          </p:cNvPr>
          <p:cNvSpPr txBox="1"/>
          <p:nvPr/>
        </p:nvSpPr>
        <p:spPr>
          <a:xfrm>
            <a:off x="17308847" y="11374330"/>
            <a:ext cx="2409092" cy="61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Parameters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01EA02B-4057-317D-0E99-CBE471596458}"/>
              </a:ext>
            </a:extLst>
          </p:cNvPr>
          <p:cNvCxnSpPr>
            <a:cxnSpLocks/>
            <a:stCxn id="34" idx="1"/>
            <a:endCxn id="41" idx="3"/>
          </p:cNvCxnSpPr>
          <p:nvPr/>
        </p:nvCxnSpPr>
        <p:spPr bwMode="auto">
          <a:xfrm flipH="1">
            <a:off x="17216155" y="11283470"/>
            <a:ext cx="291481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4426FDD-7BE5-A5AD-4C35-4672BB16A999}"/>
              </a:ext>
            </a:extLst>
          </p:cNvPr>
          <p:cNvSpPr/>
          <p:nvPr/>
        </p:nvSpPr>
        <p:spPr bwMode="auto">
          <a:xfrm>
            <a:off x="7501952" y="10518539"/>
            <a:ext cx="3399693" cy="1529862"/>
          </a:xfrm>
          <a:prstGeom prst="roundRect">
            <a:avLst/>
          </a:prstGeom>
          <a:ln>
            <a:solidFill>
              <a:srgbClr val="82CFFF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Exact and RHF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EF5B4-DC8C-325B-BF24-A7A59D0CD6D5}"/>
              </a:ext>
            </a:extLst>
          </p:cNvPr>
          <p:cNvSpPr txBox="1"/>
          <p:nvPr/>
        </p:nvSpPr>
        <p:spPr>
          <a:xfrm>
            <a:off x="11077504" y="10796965"/>
            <a:ext cx="2409092" cy="354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Exact method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48DFD9-E306-BD39-7420-10F43C233B71}"/>
              </a:ext>
            </a:extLst>
          </p:cNvPr>
          <p:cNvSpPr txBox="1"/>
          <p:nvPr/>
        </p:nvSpPr>
        <p:spPr>
          <a:xfrm>
            <a:off x="10994337" y="11374330"/>
            <a:ext cx="2409092" cy="61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Restricted Hartree </a:t>
            </a:r>
            <a:r>
              <a:rPr lang="en-US" sz="2000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Fock</a:t>
            </a:r>
            <a:endParaRPr lang="en-US" sz="20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49ED0-D8DC-5E15-9EF8-2DAD852FB1B6}"/>
              </a:ext>
            </a:extLst>
          </p:cNvPr>
          <p:cNvCxnSpPr>
            <a:cxnSpLocks/>
            <a:endCxn id="49" idx="3"/>
          </p:cNvCxnSpPr>
          <p:nvPr/>
        </p:nvCxnSpPr>
        <p:spPr bwMode="auto">
          <a:xfrm flipH="1">
            <a:off x="10901645" y="11283470"/>
            <a:ext cx="291481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29BE0A1-3037-D63E-5D9F-D829EC4321A8}"/>
              </a:ext>
            </a:extLst>
          </p:cNvPr>
          <p:cNvSpPr/>
          <p:nvPr/>
        </p:nvSpPr>
        <p:spPr bwMode="auto">
          <a:xfrm>
            <a:off x="1208886" y="10518539"/>
            <a:ext cx="3399693" cy="1529862"/>
          </a:xfrm>
          <a:prstGeom prst="roundRect">
            <a:avLst/>
          </a:prstGeom>
          <a:ln>
            <a:solidFill>
              <a:srgbClr val="82CFFF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latin typeface="+mn-lt"/>
              </a:rPr>
              <a:t>Dissociation Curve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A3CAD3-49D9-B4AB-92EB-DD5613DADC01}"/>
              </a:ext>
            </a:extLst>
          </p:cNvPr>
          <p:cNvSpPr txBox="1"/>
          <p:nvPr/>
        </p:nvSpPr>
        <p:spPr>
          <a:xfrm>
            <a:off x="4784438" y="10796965"/>
            <a:ext cx="2409092" cy="354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Compare energies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14264E-76B2-DBA6-760A-1A595BF5845F}"/>
              </a:ext>
            </a:extLst>
          </p:cNvPr>
          <p:cNvSpPr txBox="1"/>
          <p:nvPr/>
        </p:nvSpPr>
        <p:spPr>
          <a:xfrm>
            <a:off x="4701271" y="11374330"/>
            <a:ext cx="2409092" cy="61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20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Exact, RHF, VQE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8A33C9-1BE1-2D10-9ACD-44C9BBBC55C8}"/>
              </a:ext>
            </a:extLst>
          </p:cNvPr>
          <p:cNvCxnSpPr>
            <a:cxnSpLocks/>
            <a:endCxn id="53" idx="3"/>
          </p:cNvCxnSpPr>
          <p:nvPr/>
        </p:nvCxnSpPr>
        <p:spPr bwMode="auto">
          <a:xfrm flipH="1">
            <a:off x="4608579" y="11283470"/>
            <a:ext cx="291481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 descr="A diagram of a energy field&#10;&#10;Description automatically generated with medium confidence">
            <a:extLst>
              <a:ext uri="{FF2B5EF4-FFF2-40B4-BE49-F238E27FC236}">
                <a16:creationId xmlns:a16="http://schemas.microsoft.com/office/drawing/2014/main" id="{F353840C-5CF7-C963-2E4D-2B09386C4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55" y="7255137"/>
            <a:ext cx="4259856" cy="29729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80ECE94-C5EA-F883-6C19-76B6E556BE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47" t="21883" r="4972" b="8272"/>
          <a:stretch/>
        </p:blipFill>
        <p:spPr>
          <a:xfrm>
            <a:off x="6400723" y="4184544"/>
            <a:ext cx="6134341" cy="7924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D2760F9-1A70-EC4D-4FEA-BC7955468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3844" y="4360617"/>
            <a:ext cx="4144928" cy="651346"/>
          </a:xfrm>
          <a:prstGeom prst="rect">
            <a:avLst/>
          </a:prstGeom>
        </p:spPr>
      </p:pic>
      <p:pic>
        <p:nvPicPr>
          <p:cNvPr id="61" name="Picture 2" descr="Mapping to the Qubit Space - Qiskit Nature 0.7.2">
            <a:extLst>
              <a:ext uri="{FF2B5EF4-FFF2-40B4-BE49-F238E27FC236}">
                <a16:creationId xmlns:a16="http://schemas.microsoft.com/office/drawing/2014/main" id="{9E544F15-92A4-C7C0-7A67-EBE244033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703" r="2215" b="2720"/>
          <a:stretch/>
        </p:blipFill>
        <p:spPr bwMode="auto">
          <a:xfrm>
            <a:off x="19557892" y="3947450"/>
            <a:ext cx="4119154" cy="21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ydrogen Gas (H2) - Structure, Properties and Uses">
            <a:extLst>
              <a:ext uri="{FF2B5EF4-FFF2-40B4-BE49-F238E27FC236}">
                <a16:creationId xmlns:a16="http://schemas.microsoft.com/office/drawing/2014/main" id="{24E054D4-5EC0-D02D-54EB-77F40F3BE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3" t="10545" r="16109" b="5173"/>
          <a:stretch/>
        </p:blipFill>
        <p:spPr bwMode="auto">
          <a:xfrm>
            <a:off x="1644160" y="3956540"/>
            <a:ext cx="2690446" cy="160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QE method: a short survey and recent developments | Journal of Materials  Science: Materials Theory | Full Text">
            <a:extLst>
              <a:ext uri="{FF2B5EF4-FFF2-40B4-BE49-F238E27FC236}">
                <a16:creationId xmlns:a16="http://schemas.microsoft.com/office/drawing/2014/main" id="{4ABBE825-9999-A9E2-1A40-117BBB01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922" y="5580414"/>
            <a:ext cx="9734256" cy="420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459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Quantum_Presentation_Template_Plex_Embed" id="{E751D091-48B7-B947-A3EB-61D5938A941E}" vid="{BBD60A32-9C2D-5B41-BB36-F4AA98EC1F0C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51949</TotalTime>
  <Words>1931</Words>
  <Application>Microsoft Macintosh PowerPoint</Application>
  <PresentationFormat>Custom</PresentationFormat>
  <Paragraphs>258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-webkit-standard</vt:lpstr>
      <vt:lpstr>Arial</vt:lpstr>
      <vt:lpstr>Cambria Math</vt:lpstr>
      <vt:lpstr>IBM Plex Sans</vt:lpstr>
      <vt:lpstr>IBM Plex Sans ExtLt</vt:lpstr>
      <vt:lpstr>IBM Plex Sans Light</vt:lpstr>
      <vt:lpstr>IBM Plex Sans Medm</vt:lpstr>
      <vt:lpstr>IBM presentation template</vt:lpstr>
      <vt:lpstr>PowerPoint Presentation</vt:lpstr>
      <vt:lpstr>Contents</vt:lpstr>
      <vt:lpstr>Applications of Quantum Computing</vt:lpstr>
      <vt:lpstr>Quantum Chemistry &amp;  Electronic Structure Problems</vt:lpstr>
      <vt:lpstr>PowerPoint Presentation</vt:lpstr>
      <vt:lpstr>PowerPoint Presentation</vt:lpstr>
      <vt:lpstr>Current / Existing Classical Methods </vt:lpstr>
      <vt:lpstr>Quantum Speed-Up &amp; Basis Set limitations</vt:lpstr>
      <vt:lpstr>Process Map of ES Problem Solving for H_2  Molecule with VQE</vt:lpstr>
      <vt:lpstr>Variational Quantum Eigensolver Process</vt:lpstr>
      <vt:lpstr>The VQE Code</vt:lpstr>
      <vt:lpstr>Results</vt:lpstr>
      <vt:lpstr>Further / Interested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Darren Kwee</dc:creator>
  <cp:keywords/>
  <dc:description/>
  <cp:lastModifiedBy>Rishwi Binnu</cp:lastModifiedBy>
  <cp:revision>52</cp:revision>
  <cp:lastPrinted>2024-07-12T16:07:12Z</cp:lastPrinted>
  <dcterms:created xsi:type="dcterms:W3CDTF">2024-06-26T19:52:44Z</dcterms:created>
  <dcterms:modified xsi:type="dcterms:W3CDTF">2024-12-06T17:53:21Z</dcterms:modified>
  <cp:category/>
</cp:coreProperties>
</file>